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9369" r:id="rId3"/>
    <p:sldId id="262" r:id="rId4"/>
    <p:sldId id="9374" r:id="rId5"/>
    <p:sldId id="9375" r:id="rId6"/>
    <p:sldId id="9376" r:id="rId7"/>
    <p:sldId id="9377" r:id="rId8"/>
    <p:sldId id="9378" r:id="rId9"/>
    <p:sldId id="279" r:id="rId10"/>
    <p:sldId id="281" r:id="rId11"/>
    <p:sldId id="282" r:id="rId12"/>
    <p:sldId id="9381" r:id="rId13"/>
    <p:sldId id="9379" r:id="rId14"/>
    <p:sldId id="9382" r:id="rId15"/>
    <p:sldId id="9383" r:id="rId16"/>
    <p:sldId id="9384" r:id="rId17"/>
    <p:sldId id="260" r:id="rId18"/>
    <p:sldId id="261" r:id="rId19"/>
    <p:sldId id="265" r:id="rId20"/>
    <p:sldId id="266" r:id="rId21"/>
    <p:sldId id="267" r:id="rId22"/>
    <p:sldId id="312" r:id="rId23"/>
    <p:sldId id="268" r:id="rId24"/>
    <p:sldId id="271" r:id="rId25"/>
    <p:sldId id="259" r:id="rId26"/>
    <p:sldId id="272" r:id="rId27"/>
    <p:sldId id="276" r:id="rId28"/>
    <p:sldId id="9373" r:id="rId29"/>
    <p:sldId id="257" r:id="rId30"/>
    <p:sldId id="9370" r:id="rId31"/>
    <p:sldId id="9371" r:id="rId32"/>
    <p:sldId id="9372" r:id="rId33"/>
    <p:sldId id="314" r:id="rId34"/>
    <p:sldId id="9193" r:id="rId35"/>
    <p:sldId id="9218" r:id="rId36"/>
    <p:sldId id="9220" r:id="rId37"/>
    <p:sldId id="9221" r:id="rId38"/>
    <p:sldId id="9366" r:id="rId39"/>
    <p:sldId id="258" r:id="rId40"/>
    <p:sldId id="313" r:id="rId41"/>
    <p:sldId id="263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92480DF-B8C9-44B6-B86B-0C4A01F0D309}">
          <p14:sldIdLst>
            <p14:sldId id="256"/>
            <p14:sldId id="9369"/>
            <p14:sldId id="262"/>
            <p14:sldId id="9374"/>
            <p14:sldId id="9375"/>
            <p14:sldId id="9376"/>
            <p14:sldId id="9377"/>
            <p14:sldId id="9378"/>
            <p14:sldId id="279"/>
            <p14:sldId id="281"/>
            <p14:sldId id="282"/>
            <p14:sldId id="9381"/>
            <p14:sldId id="9379"/>
            <p14:sldId id="9382"/>
            <p14:sldId id="9383"/>
            <p14:sldId id="9384"/>
          </p14:sldIdLst>
        </p14:section>
        <p14:section name="Basics of QC" id="{61DB5399-7BC5-4AC6-8861-6CC248DC42EC}">
          <p14:sldIdLst>
            <p14:sldId id="260"/>
            <p14:sldId id="261"/>
            <p14:sldId id="265"/>
            <p14:sldId id="266"/>
            <p14:sldId id="267"/>
            <p14:sldId id="312"/>
            <p14:sldId id="268"/>
            <p14:sldId id="271"/>
            <p14:sldId id="259"/>
            <p14:sldId id="272"/>
            <p14:sldId id="276"/>
            <p14:sldId id="9373"/>
            <p14:sldId id="257"/>
          </p14:sldIdLst>
        </p14:section>
        <p14:section name="MQT" id="{0C83B0C2-29EE-4477-9B8D-23F63FA68297}">
          <p14:sldIdLst>
            <p14:sldId id="9370"/>
            <p14:sldId id="9371"/>
            <p14:sldId id="9372"/>
            <p14:sldId id="314"/>
          </p14:sldIdLst>
        </p14:section>
        <p14:section name="Motivation" id="{F6097C75-1C78-3A4F-8AAF-9BF2C85A3316}">
          <p14:sldIdLst>
            <p14:sldId id="9193"/>
            <p14:sldId id="9218"/>
            <p14:sldId id="9220"/>
            <p14:sldId id="9221"/>
            <p14:sldId id="9366"/>
          </p14:sldIdLst>
        </p14:section>
        <p14:section name="Outro" id="{9970153B-5C69-4778-9884-CFF4AC4AF1D3}">
          <p14:sldIdLst>
            <p14:sldId id="258"/>
            <p14:sldId id="313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49" autoAdjust="0"/>
  </p:normalViewPr>
  <p:slideViewPr>
    <p:cSldViewPr snapToGrid="0">
      <p:cViewPr varScale="1">
        <p:scale>
          <a:sx n="98" d="100"/>
          <a:sy n="98" d="100"/>
        </p:scale>
        <p:origin x="55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2T14:42:42.80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2T14:42:44.06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24575,'0'-1'-8191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2T14:43:00.61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2T14:43:02.29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2T14:43:03.35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2T14:43:36.91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2T14:43:40.17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24575,'1'0'0,"1"0"0,0 0 0,1 0 0,1 0 0,-1 0 0,1 0 0,0 0 0,0 0 0,0 0 0,0 0 0,0 0 0,0 0 0,-1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2T14:44:10.73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4T15:20:43.864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13 3 24575,'0'120'0,"0"-120"0,0 0 0,0 0 0,0 0 0,0 0 0,0 0 0,0 0 0,0 0 0,0 0 0,0 0 0,0 0 0,-1-1 0,1 1 0,0 0 0,0 0 0,0 0 0,0 0 0,0 0 0,0 0 0,0 0 0,0 0 0,0 0 0,0 0 0,0 0 0,0 0 0,0 0 0,0 0 0,0 0 0,0 0 0,0 0 0,0 0 0,0 0 0,0 0 0,0 0 0,0 0 0,0 1 0,0-1 0,0 0 0,0 0 0,0 0 0,0 0 0,0 0 0,0 0 0,0 0 0,0 0 0,0 0 0,-3-6 0,-1-9 0,4-82 0,0 93 0,0 11 0,1-5 0,-1 0 0,0 0 0,0 0 0,0 0 0,0 0 0,0 0 0,0 0 0,-1 0 0,0 3 0,1-5 2,0 0 0,0 0 0,0 0-1,0 0 1,0 0 0,0 0 0,0 0-1,-1 0 1,1 0 0,0 0 0,0 0-1,0 0 1,0 0 0,0 0 0,0 0-1,0 0 1,0 0 0,0 0 0,0 0-1,0 0 1,0 0 0,0 0 0,-1 0-1,1 0 1,0 0 0,0 0 0,0 0-1,0 0 1,0 0 0,0 0 0,0 0 0,0 0-1,0 0 1,0 0 0,0 0 0,0 0-1,0 0 1,0 0 0,0 0 0,0 0-1,-1 0 1,1-1 0,0 1 0,0 0-1,0 0 1,0 0 0,0 0 0,0 0-1,0 0 1,0 0 0,0 0 0,0 0-1,0 0 1,0 0 0,0 0 0,0 0-1,0-1 1,-1-3-1469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4T15:20:46.259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18 1 24575,'7'0'0,"1"1"0,10 2 0,6 1 0,-52 4 0,18-7 0,0 0 0,-16-1 0,28 0-1365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4T15:20:47.586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37 0 24575,'60'6'0,"-37"-4"0,-44-1 0,-36 6 0,42-5 0,-9-1 0,22-1 0,3-1 0,13 0 0,47 0 30,-35 1-1425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4T15:20:51.025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1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4T15:20:52.569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1 24575,'0'0'-8191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4T15:21:09.190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0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4T15:21:14.004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16 1 24575,'1'18'0,"-1"-8"0,-1 19 0,0-22 0,-1-1 0,-4 13 0,0-2 0,6-16-7,0-1-1,0 0 0,0 0 1,0 0-1,0 1 0,0-1 1,0 0-1,0 0 1,0 0-1,0 1 0,0-1 1,0 0-1,0 0 0,0 0 1,0 1-1,1-1 1,-1 0-1,0 0 0,0 0 1,0 0-1,0 0 0,0 1 1,0-1-1,1 0 1,-1 0-1,0 0 0,0 0 1,0 0-1,0 0 0,1 0 1,-1 1-1,0-1 1,0 0-1,0 0 0,1 0 1,-1 0-1,0 0 0,0 0 1,0 0-1,1 0 0,-1 0 1,0 0-1,0 0 1,0 0-1,1 0 0,1 0-1006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4T15:21:15.454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0 1 24575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4T15:21:16.343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1 1 24575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4T15:21:18.203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0 1 24575,'0'-1'-8191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4T15:21:20.070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0 24575,'0'1'-8191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4T15:21:29.70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4965EB-DF9F-4EE0-B330-651DC86EB271}" type="datetimeFigureOut">
              <a:rPr lang="en-GB" smtClean="0"/>
              <a:t>21/05/2026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A95F9B-D962-4504-94C1-78F3DEC91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39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740025" y="500063"/>
            <a:ext cx="4445000" cy="2500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00AFC6D0-44D5-4EB7-828F-6F464F83D79A}" type="slidenum">
              <a:rPr lang="en-GB"/>
              <a:t>24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740025" y="500063"/>
            <a:ext cx="4445000" cy="2500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00AFC6D0-44D5-4EB7-828F-6F464F83D79A}" type="slidenum">
              <a:rPr lang="en-GB"/>
              <a:t>25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740025" y="500063"/>
            <a:ext cx="4445000" cy="2500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00AFC6D0-44D5-4EB7-828F-6F464F83D79A}" type="slidenum">
              <a:rPr lang="en-GB"/>
              <a:t>26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AFC6D0-44D5-4EB7-828F-6F464F83D79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748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9E15D-3DEE-9AF1-1E3C-192B481E1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DE2DFE-E1DF-C24C-5A9D-2C7AD08AAA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372920-2654-52E5-49E1-FC7659177D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3A5478-5E25-ED18-7368-DBA7C404ED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AFC6D0-44D5-4EB7-828F-6F464F83D79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388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31C0A-FF5F-110A-E370-A47D7753D8C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825D0F-F3E6-2036-1FC1-5B9AB2E6D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D4F2AF-95C2-58AB-B05E-D618F582044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EE1479-0338-1155-C850-E6EC691A59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AFC6D0-44D5-4EB7-828F-6F464F83D79A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9951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E8F44-D83D-43D8-A45E-AB9A7554F2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3DC3A-7BE4-40C1-8192-2658A2CE6D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E6DEFA-77C1-4EE1-8FB9-5FA35C871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F26F-0ED8-4928-A98F-48EC8BF57D41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2E100-2FFD-46F6-BD3C-5A759E1FB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24662-5A61-47B2-BC2E-D2CF520C5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133D8-5E4A-499A-987D-F5E8B91B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403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6987B-299B-4F04-BCC4-238BC5225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573BD-E6DA-4B65-9543-0517ECD42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2146A-BB40-4857-81D2-2299746BF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F26F-0ED8-4928-A98F-48EC8BF57D41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11E57-A884-4874-8F08-413FE1104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D5987-CCEF-490B-8862-49478987F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133D8-5E4A-499A-987D-F5E8B91B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2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7F15E-F949-4C41-8074-DC9781061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D64F4D-B9F1-46BF-9CA3-988061A27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27447-EF8C-47E6-B3B9-3181A3241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F26F-0ED8-4928-A98F-48EC8BF57D41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CA550-1DC4-48B2-B434-AF885151E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76159-AA12-43D7-ACD8-9533E8DDC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133D8-5E4A-499A-987D-F5E8B91B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550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978EF-8481-4F34-9711-F16ADD825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AB635-6A3D-45F3-B466-EE98CD6A28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54315F-124A-4FCF-8D6C-D3711285A1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A3BB1E-EA38-40B7-BE68-2821D5FBB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F26F-0ED8-4928-A98F-48EC8BF57D41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B0191A-2A94-45E4-9A7C-ECA8AEB60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BE89E1-3A60-4A92-BFD3-197C8A488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133D8-5E4A-499A-987D-F5E8B91B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333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ACE59-68EA-4BDE-BFCA-83D639193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C3D145-1A01-4808-A94D-2B4CEF35D3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ED8A65-61FC-4090-A696-1E8791DD5E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F341AF-D281-4B47-8109-8D89FE13EA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428786-5ECE-4796-86FA-C9B3282173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50022F-F1D2-4D9A-9AEA-4F9E6401A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F26F-0ED8-4928-A98F-48EC8BF57D41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B325B8-B8DD-41F0-BCEC-67FF6445C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37224F-B3E8-40A8-AB52-38763604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133D8-5E4A-499A-987D-F5E8B91B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465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03F1C-9BCB-45EA-B169-C73A3DBE6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51DFD7-410D-4E60-9829-8073B6F9F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F26F-0ED8-4928-A98F-48EC8BF57D41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CCA97A-931F-45F3-A9C5-D40B0F4DA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BF4CBE-E583-48E4-BFB7-4CEA040D1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133D8-5E4A-499A-987D-F5E8B91B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416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5FC799-4250-40BB-B697-BABD17B11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F26F-0ED8-4928-A98F-48EC8BF57D41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8D3E91-C1B8-4E95-97ED-0B8C829E0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B91FCF-FA10-495D-95CC-FBF9CB59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133D8-5E4A-499A-987D-F5E8B91B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46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F1FAD-A2BF-4C28-B57A-322393BBF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3CF7F-1ABC-4351-AB16-FC20F74BA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9D923-DC44-4C75-8140-341FE69CE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74D758-545D-4FB1-AB3C-9EBE6AEC7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F26F-0ED8-4928-A98F-48EC8BF57D41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6C4B90-8BE9-4959-B000-1418353FC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9D596C-BB46-4C34-B9D5-02F2010A3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133D8-5E4A-499A-987D-F5E8B91B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750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8489B-8CFF-4934-844C-3D85638AF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95C991-4424-4EEE-A638-D3FDE2A757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93042-369B-4EF3-AD2A-D9656E32AC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A93004-ABE4-45B8-8426-CB10FFFF5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F26F-0ED8-4928-A98F-48EC8BF57D41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5050B5-D918-49B0-A59B-C545B8F5C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C4CE8-A486-4EE6-96D9-33A9CAA96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133D8-5E4A-499A-987D-F5E8B91B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51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ED80C-6CBE-4E8B-BF2B-BC144751F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964F1F-F148-4C71-B4AE-577A8EF036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98681-48BF-4A0B-87D7-48E81D529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F26F-0ED8-4928-A98F-48EC8BF57D41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8093C-B37D-43B0-A540-EEB12C1E3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EF84E-DE83-40D1-8B94-1696F6E29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133D8-5E4A-499A-987D-F5E8B91B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638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F48321-75B2-4B8B-8BCF-BA4113856B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BDE016-783A-45AB-90DF-274F249CE4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3BC76-8F25-47B1-B4D1-BB388137D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F26F-0ED8-4928-A98F-48EC8BF57D41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AC2C5-4065-4995-8B10-50EC0159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64CABB-A608-44A6-A5C3-FF3BCACCE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133D8-5E4A-499A-987D-F5E8B91B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851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425455" y="1051341"/>
            <a:ext cx="11345332" cy="5209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53466" indent="-353466">
              <a:lnSpc>
                <a:spcPct val="105000"/>
              </a:lnSpc>
              <a:buClrTx/>
              <a:buSzPct val="100000"/>
              <a:buFont typeface="Arial"/>
              <a:buChar char="■"/>
              <a:tabLst>
                <a:tab pos="241289" algn="l"/>
              </a:tabLst>
              <a:defRPr lang="de-DE" sz="2000"/>
            </a:lvl1pPr>
            <a:lvl2pPr marL="596870" indent="-355582">
              <a:lnSpc>
                <a:spcPct val="105000"/>
              </a:lnSpc>
              <a:buClr>
                <a:schemeClr val="tx1"/>
              </a:buClr>
              <a:buSzPct val="100000"/>
              <a:buFont typeface="Arial"/>
              <a:buChar char="□"/>
              <a:defRPr lang="de-DE" sz="2000"/>
            </a:lvl2pPr>
            <a:lvl3pPr marL="838158" indent="-361934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Courier New"/>
              <a:buChar char="o"/>
              <a:defRPr lang="en-US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8864" indent="-347117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lang="en-US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4386" indent="-241289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/>
              <a:buChar char="§"/>
              <a:defRPr lang="en-US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5673" indent="-241289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 lang="en-US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</a:lstStyle>
          <a:p>
            <a:pPr lvl="0">
              <a:defRPr/>
            </a:pPr>
            <a:r>
              <a:rPr lang="en-US"/>
              <a:t>This is the first Layer</a:t>
            </a:r>
            <a:endParaRPr/>
          </a:p>
          <a:p>
            <a:pPr lvl="1">
              <a:defRPr/>
            </a:pPr>
            <a:r>
              <a:rPr lang="en-US"/>
              <a:t>This is the second Layer</a:t>
            </a:r>
            <a:endParaRPr/>
          </a:p>
          <a:p>
            <a:pPr lvl="2">
              <a:defRPr/>
            </a:pPr>
            <a:r>
              <a:rPr lang="en-US"/>
              <a:t>This is the third Layer</a:t>
            </a:r>
            <a:endParaRPr/>
          </a:p>
          <a:p>
            <a:pPr lvl="3">
              <a:defRPr/>
            </a:pPr>
            <a:r>
              <a:rPr lang="en-US"/>
              <a:t>This is the fourth Layer</a:t>
            </a:r>
            <a:endParaRPr/>
          </a:p>
          <a:p>
            <a:pPr lvl="4">
              <a:defRPr/>
            </a:pPr>
            <a:r>
              <a:rPr lang="en-US"/>
              <a:t>This is the fifth Layer</a:t>
            </a:r>
            <a:endParaRPr/>
          </a:p>
          <a:p>
            <a:pPr lvl="5">
              <a:defRPr/>
            </a:pPr>
            <a:r>
              <a:rPr lang="en-US"/>
              <a:t>This is the sixth Layer. That’s definitely too many!</a:t>
            </a:r>
            <a:endParaRPr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 bwMode="auto"/>
        <p:txBody>
          <a:bodyPr lIns="0" rIns="0"/>
          <a:lstStyle/>
          <a:p>
            <a:pPr>
              <a:defRPr/>
            </a:pPr>
            <a:fld id="{CE58CB1E-F828-4F11-99E0-327109AF9DA4}" type="slidenum">
              <a:rPr lang="en-US"/>
              <a:t>‹#›</a:t>
            </a:fld>
            <a:endParaRPr lang="en-US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425455" y="386019"/>
            <a:ext cx="11345332" cy="501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4267"/>
              </a:lnSpc>
              <a:defRPr lang="de-DE" sz="3000" b="1">
                <a:solidFill>
                  <a:schemeClr val="tx1"/>
                </a:solidFill>
              </a:defRPr>
            </a:lvl1pPr>
          </a:lstStyle>
          <a:p>
            <a:pPr lvl="0">
              <a:defRPr/>
            </a:pPr>
            <a:r>
              <a:rPr lang="en-US"/>
              <a:t>Add Title…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92943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6E022E-E32F-44D3-B6C9-FC4FF2655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83A0E-34F1-4463-BF3E-8CD7FD7AF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155C9-2FA1-4EBC-ADCC-698A4E0AB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FF26F-0ED8-4928-A98F-48EC8BF57D41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8B816-3E27-4788-834F-AB09552C65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A87E3-2F7C-45E0-A928-F6DFC90DE2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133D8-5E4A-499A-987D-F5E8B91B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029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3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8.png"/><Relationship Id="rId5" Type="http://schemas.openxmlformats.org/officeDocument/2006/relationships/image" Target="../media/image30.png"/><Relationship Id="rId10" Type="http://schemas.openxmlformats.org/officeDocument/2006/relationships/image" Target="../media/image37.png"/><Relationship Id="rId4" Type="http://schemas.openxmlformats.org/officeDocument/2006/relationships/image" Target="../media/image29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3.jpg"/><Relationship Id="rId7" Type="http://schemas.openxmlformats.org/officeDocument/2006/relationships/image" Target="../media/image6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8.png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" Type="http://schemas.openxmlformats.org/officeDocument/2006/relationships/image" Target="../media/image66.png"/><Relationship Id="rId21" Type="http://schemas.openxmlformats.org/officeDocument/2006/relationships/image" Target="../media/image250.png"/><Relationship Id="rId34" Type="http://schemas.openxmlformats.org/officeDocument/2006/relationships/customXml" Target="../ink/ink20.xml"/><Relationship Id="rId7" Type="http://schemas.openxmlformats.org/officeDocument/2006/relationships/customXml" Target="../ink/ink2.xml"/><Relationship Id="rId12" Type="http://schemas.openxmlformats.org/officeDocument/2006/relationships/customXml" Target="../ink/ink6.xml"/><Relationship Id="rId17" Type="http://schemas.openxmlformats.org/officeDocument/2006/relationships/image" Target="../media/image70.jpeg"/><Relationship Id="rId25" Type="http://schemas.openxmlformats.org/officeDocument/2006/relationships/image" Target="../media/image271.png"/><Relationship Id="rId33" Type="http://schemas.openxmlformats.org/officeDocument/2006/relationships/customXml" Target="../ink/ink19.xml"/><Relationship Id="rId2" Type="http://schemas.openxmlformats.org/officeDocument/2006/relationships/image" Target="../media/image53.jpg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29" Type="http://schemas.openxmlformats.org/officeDocument/2006/relationships/image" Target="../media/image28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11" Type="http://schemas.openxmlformats.org/officeDocument/2006/relationships/customXml" Target="../ink/ink5.xml"/><Relationship Id="rId24" Type="http://schemas.openxmlformats.org/officeDocument/2006/relationships/customXml" Target="../ink/ink12.xml"/><Relationship Id="rId32" Type="http://schemas.openxmlformats.org/officeDocument/2006/relationships/customXml" Target="../ink/ink18.xml"/><Relationship Id="rId5" Type="http://schemas.openxmlformats.org/officeDocument/2006/relationships/customXml" Target="../ink/ink1.xml"/><Relationship Id="rId15" Type="http://schemas.openxmlformats.org/officeDocument/2006/relationships/image" Target="../media/image69.png"/><Relationship Id="rId23" Type="http://schemas.openxmlformats.org/officeDocument/2006/relationships/image" Target="../media/image260.png"/><Relationship Id="rId28" Type="http://schemas.openxmlformats.org/officeDocument/2006/relationships/customXml" Target="../ink/ink15.xml"/><Relationship Id="rId10" Type="http://schemas.openxmlformats.org/officeDocument/2006/relationships/customXml" Target="../ink/ink4.xml"/><Relationship Id="rId19" Type="http://schemas.openxmlformats.org/officeDocument/2006/relationships/image" Target="../media/image71.png"/><Relationship Id="rId31" Type="http://schemas.openxmlformats.org/officeDocument/2006/relationships/customXml" Target="../ink/ink17.xml"/><Relationship Id="rId4" Type="http://schemas.openxmlformats.org/officeDocument/2006/relationships/image" Target="../media/image67.png"/><Relationship Id="rId9" Type="http://schemas.openxmlformats.org/officeDocument/2006/relationships/customXml" Target="../ink/ink3.xml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customXml" Target="../ink/ink14.xml"/><Relationship Id="rId30" Type="http://schemas.openxmlformats.org/officeDocument/2006/relationships/customXml" Target="../ink/ink16.xml"/><Relationship Id="rId8" Type="http://schemas.openxmlformats.org/officeDocument/2006/relationships/image" Target="../media/image2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0.png"/><Relationship Id="rId13" Type="http://schemas.openxmlformats.org/officeDocument/2006/relationships/image" Target="../media/image78.png"/><Relationship Id="rId18" Type="http://schemas.openxmlformats.org/officeDocument/2006/relationships/image" Target="../media/image83.png"/><Relationship Id="rId3" Type="http://schemas.openxmlformats.org/officeDocument/2006/relationships/image" Target="../media/image680.png"/><Relationship Id="rId7" Type="http://schemas.openxmlformats.org/officeDocument/2006/relationships/image" Target="../media/image720.png"/><Relationship Id="rId12" Type="http://schemas.openxmlformats.org/officeDocument/2006/relationships/image" Target="../media/image77.png"/><Relationship Id="rId17" Type="http://schemas.openxmlformats.org/officeDocument/2006/relationships/image" Target="../media/image8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81.png"/><Relationship Id="rId20" Type="http://schemas.openxmlformats.org/officeDocument/2006/relationships/image" Target="../media/image74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10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5" Type="http://schemas.openxmlformats.org/officeDocument/2006/relationships/image" Target="../media/image80.png"/><Relationship Id="rId10" Type="http://schemas.openxmlformats.org/officeDocument/2006/relationships/image" Target="../media/image75.png"/><Relationship Id="rId19" Type="http://schemas.openxmlformats.org/officeDocument/2006/relationships/image" Target="../media/image84.png"/><Relationship Id="rId4" Type="http://schemas.openxmlformats.org/officeDocument/2006/relationships/image" Target="../media/image690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png"/><Relationship Id="rId3" Type="http://schemas.openxmlformats.org/officeDocument/2006/relationships/image" Target="../media/image300.png"/><Relationship Id="rId7" Type="http://schemas.openxmlformats.org/officeDocument/2006/relationships/image" Target="../media/image3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0.png"/><Relationship Id="rId5" Type="http://schemas.openxmlformats.org/officeDocument/2006/relationships/image" Target="../media/image320.png"/><Relationship Id="rId10" Type="http://schemas.openxmlformats.org/officeDocument/2006/relationships/image" Target="../media/image370.png"/><Relationship Id="rId4" Type="http://schemas.openxmlformats.org/officeDocument/2006/relationships/image" Target="../media/image310.png"/><Relationship Id="rId9" Type="http://schemas.openxmlformats.org/officeDocument/2006/relationships/image" Target="../media/image36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0.png"/><Relationship Id="rId13" Type="http://schemas.openxmlformats.org/officeDocument/2006/relationships/image" Target="../media/image76.gif"/><Relationship Id="rId3" Type="http://schemas.openxmlformats.org/officeDocument/2006/relationships/image" Target="../media/image540.png"/><Relationship Id="rId7" Type="http://schemas.openxmlformats.org/officeDocument/2006/relationships/image" Target="../media/image580.png"/><Relationship Id="rId12" Type="http://schemas.openxmlformats.org/officeDocument/2006/relationships/image" Target="../media/image6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0.png"/><Relationship Id="rId11" Type="http://schemas.openxmlformats.org/officeDocument/2006/relationships/image" Target="../media/image620.png"/><Relationship Id="rId5" Type="http://schemas.openxmlformats.org/officeDocument/2006/relationships/image" Target="../media/image560.png"/><Relationship Id="rId4" Type="http://schemas.openxmlformats.org/officeDocument/2006/relationships/image" Target="../media/image550.png"/><Relationship Id="rId9" Type="http://schemas.openxmlformats.org/officeDocument/2006/relationships/image" Target="../media/image75.svg"/><Relationship Id="rId14" Type="http://schemas.openxmlformats.org/officeDocument/2006/relationships/image" Target="../media/image65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svg"/><Relationship Id="rId3" Type="http://schemas.openxmlformats.org/officeDocument/2006/relationships/image" Target="../media/image102.svg"/><Relationship Id="rId7" Type="http://schemas.openxmlformats.org/officeDocument/2006/relationships/image" Target="../media/image10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5.svg"/><Relationship Id="rId5" Type="http://schemas.openxmlformats.org/officeDocument/2006/relationships/image" Target="../media/image104.svg"/><Relationship Id="rId4" Type="http://schemas.openxmlformats.org/officeDocument/2006/relationships/image" Target="../media/image103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svg"/><Relationship Id="rId13" Type="http://schemas.openxmlformats.org/officeDocument/2006/relationships/image" Target="../media/image112.svg"/><Relationship Id="rId18" Type="http://schemas.openxmlformats.org/officeDocument/2006/relationships/image" Target="../media/image117.svg"/><Relationship Id="rId3" Type="http://schemas.openxmlformats.org/officeDocument/2006/relationships/image" Target="../media/image102.svg"/><Relationship Id="rId21" Type="http://schemas.openxmlformats.org/officeDocument/2006/relationships/image" Target="../media/image120.svg"/><Relationship Id="rId7" Type="http://schemas.openxmlformats.org/officeDocument/2006/relationships/image" Target="../media/image106.svg"/><Relationship Id="rId12" Type="http://schemas.openxmlformats.org/officeDocument/2006/relationships/image" Target="../media/image111.svg"/><Relationship Id="rId17" Type="http://schemas.openxmlformats.org/officeDocument/2006/relationships/image" Target="../media/image116.png"/><Relationship Id="rId25" Type="http://schemas.openxmlformats.org/officeDocument/2006/relationships/image" Target="../media/image124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15.emf"/><Relationship Id="rId20" Type="http://schemas.openxmlformats.org/officeDocument/2006/relationships/image" Target="../media/image119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5.svg"/><Relationship Id="rId11" Type="http://schemas.openxmlformats.org/officeDocument/2006/relationships/image" Target="../media/image110.svg"/><Relationship Id="rId24" Type="http://schemas.openxmlformats.org/officeDocument/2006/relationships/image" Target="../media/image123.svg"/><Relationship Id="rId5" Type="http://schemas.openxmlformats.org/officeDocument/2006/relationships/image" Target="../media/image104.svg"/><Relationship Id="rId15" Type="http://schemas.openxmlformats.org/officeDocument/2006/relationships/image" Target="../media/image114.emf"/><Relationship Id="rId23" Type="http://schemas.openxmlformats.org/officeDocument/2006/relationships/image" Target="../media/image122.svg"/><Relationship Id="rId10" Type="http://schemas.openxmlformats.org/officeDocument/2006/relationships/image" Target="../media/image109.svg"/><Relationship Id="rId19" Type="http://schemas.openxmlformats.org/officeDocument/2006/relationships/image" Target="../media/image118.svg"/><Relationship Id="rId4" Type="http://schemas.openxmlformats.org/officeDocument/2006/relationships/image" Target="../media/image103.svg"/><Relationship Id="rId9" Type="http://schemas.openxmlformats.org/officeDocument/2006/relationships/image" Target="../media/image108.png"/><Relationship Id="rId14" Type="http://schemas.openxmlformats.org/officeDocument/2006/relationships/image" Target="../media/image113.png"/><Relationship Id="rId22" Type="http://schemas.openxmlformats.org/officeDocument/2006/relationships/image" Target="../media/image121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35.png"/><Relationship Id="rId18" Type="http://schemas.openxmlformats.org/officeDocument/2006/relationships/image" Target="../media/image140.svg"/><Relationship Id="rId3" Type="http://schemas.openxmlformats.org/officeDocument/2006/relationships/image" Target="../media/image125.svg"/><Relationship Id="rId21" Type="http://schemas.openxmlformats.org/officeDocument/2006/relationships/image" Target="../media/image143.png"/><Relationship Id="rId7" Type="http://schemas.openxmlformats.org/officeDocument/2006/relationships/image" Target="../media/image129.svg"/><Relationship Id="rId12" Type="http://schemas.openxmlformats.org/officeDocument/2006/relationships/image" Target="../media/image134.png"/><Relationship Id="rId17" Type="http://schemas.openxmlformats.org/officeDocument/2006/relationships/image" Target="../media/image139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38.svg"/><Relationship Id="rId20" Type="http://schemas.openxmlformats.org/officeDocument/2006/relationships/image" Target="../media/image14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8.png"/><Relationship Id="rId11" Type="http://schemas.openxmlformats.org/officeDocument/2006/relationships/image" Target="../media/image133.png"/><Relationship Id="rId5" Type="http://schemas.openxmlformats.org/officeDocument/2006/relationships/image" Target="../media/image127.png"/><Relationship Id="rId15" Type="http://schemas.openxmlformats.org/officeDocument/2006/relationships/image" Target="../media/image137.svg"/><Relationship Id="rId10" Type="http://schemas.openxmlformats.org/officeDocument/2006/relationships/image" Target="../media/image132.png"/><Relationship Id="rId19" Type="http://schemas.openxmlformats.org/officeDocument/2006/relationships/image" Target="../media/image141.png"/><Relationship Id="rId4" Type="http://schemas.openxmlformats.org/officeDocument/2006/relationships/image" Target="../media/image126.png"/><Relationship Id="rId9" Type="http://schemas.openxmlformats.org/officeDocument/2006/relationships/image" Target="../media/image131.svg"/><Relationship Id="rId14" Type="http://schemas.openxmlformats.org/officeDocument/2006/relationships/image" Target="../media/image136.png"/><Relationship Id="rId22" Type="http://schemas.openxmlformats.org/officeDocument/2006/relationships/image" Target="../media/image14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8.jpeg"/><Relationship Id="rId5" Type="http://schemas.openxmlformats.org/officeDocument/2006/relationships/image" Target="../media/image147.png"/><Relationship Id="rId10" Type="http://schemas.openxmlformats.org/officeDocument/2006/relationships/image" Target="../media/image151.png"/><Relationship Id="rId4" Type="http://schemas.openxmlformats.org/officeDocument/2006/relationships/image" Target="../media/image146.jpeg"/><Relationship Id="rId9" Type="http://schemas.openxmlformats.org/officeDocument/2006/relationships/image" Target="../media/image14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tags" Target="../tags/tag3.xml"/><Relationship Id="rId7" Type="http://schemas.openxmlformats.org/officeDocument/2006/relationships/image" Target="../media/image152.jp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5.xml"/><Relationship Id="rId10" Type="http://schemas.openxmlformats.org/officeDocument/2006/relationships/image" Target="../media/image155.png"/><Relationship Id="rId4" Type="http://schemas.openxmlformats.org/officeDocument/2006/relationships/tags" Target="../tags/tag4.xml"/><Relationship Id="rId9" Type="http://schemas.openxmlformats.org/officeDocument/2006/relationships/image" Target="../media/image154.jp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52.jpg"/><Relationship Id="rId7" Type="http://schemas.openxmlformats.org/officeDocument/2006/relationships/image" Target="../media/image156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image" Target="../media/image155.png"/><Relationship Id="rId5" Type="http://schemas.openxmlformats.org/officeDocument/2006/relationships/image" Target="../media/image154.jpg"/><Relationship Id="rId4" Type="http://schemas.openxmlformats.org/officeDocument/2006/relationships/image" Target="../media/image153.png"/><Relationship Id="rId9" Type="http://schemas.openxmlformats.org/officeDocument/2006/relationships/image" Target="../media/image158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52.jpg"/><Relationship Id="rId7" Type="http://schemas.openxmlformats.org/officeDocument/2006/relationships/image" Target="../media/image156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image" Target="../media/image155.png"/><Relationship Id="rId5" Type="http://schemas.openxmlformats.org/officeDocument/2006/relationships/image" Target="../media/image154.jpg"/><Relationship Id="rId4" Type="http://schemas.openxmlformats.org/officeDocument/2006/relationships/image" Target="../media/image153.png"/><Relationship Id="rId9" Type="http://schemas.openxmlformats.org/officeDocument/2006/relationships/image" Target="../media/image158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52.jpg"/><Relationship Id="rId7" Type="http://schemas.openxmlformats.org/officeDocument/2006/relationships/image" Target="../media/image156.jpg"/><Relationship Id="rId12" Type="http://schemas.openxmlformats.org/officeDocument/2006/relationships/image" Target="../media/image16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image" Target="../media/image155.png"/><Relationship Id="rId11" Type="http://schemas.openxmlformats.org/officeDocument/2006/relationships/image" Target="../media/image160.png"/><Relationship Id="rId5" Type="http://schemas.openxmlformats.org/officeDocument/2006/relationships/image" Target="../media/image154.jpg"/><Relationship Id="rId10" Type="http://schemas.openxmlformats.org/officeDocument/2006/relationships/image" Target="../media/image159.png"/><Relationship Id="rId4" Type="http://schemas.openxmlformats.org/officeDocument/2006/relationships/image" Target="../media/image153.png"/><Relationship Id="rId9" Type="http://schemas.openxmlformats.org/officeDocument/2006/relationships/image" Target="../media/image158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509.02674" TargetMode="External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hyperlink" Target="https://review.mastersunion.org/wp-content/uploads/2022/06/Quantum-and-classical-computer-1.gif" TargetMode="External"/><Relationship Id="rId7" Type="http://schemas.openxmlformats.org/officeDocument/2006/relationships/hyperlink" Target="https://www.cda.cit.tum.de/app/ddvis/" TargetMode="External"/><Relationship Id="rId2" Type="http://schemas.openxmlformats.org/officeDocument/2006/relationships/hyperlink" Target="https://bloch.kherb.io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cda.cit.tum.de/research/quantum/" TargetMode="External"/><Relationship Id="rId5" Type="http://schemas.openxmlformats.org/officeDocument/2006/relationships/hyperlink" Target="https://quantum.ibm.com/composer/files/new" TargetMode="External"/><Relationship Id="rId4" Type="http://schemas.openxmlformats.org/officeDocument/2006/relationships/hyperlink" Target="https://devopedia.org/images/article/68/4882.161304720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C960F-2D9C-4D03-9780-453AD2AB77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11017"/>
            <a:ext cx="9144000" cy="2156311"/>
          </a:xfrm>
        </p:spPr>
        <p:txBody>
          <a:bodyPr>
            <a:normAutofit/>
          </a:bodyPr>
          <a:lstStyle/>
          <a:p>
            <a:r>
              <a:rPr lang="en-150" sz="4000" b="1" dirty="0"/>
              <a:t>A (quick) Journey through the Field of Quantum Computing</a:t>
            </a:r>
            <a:endParaRPr lang="en-US" sz="40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B52117-C3D1-4DB7-8C8B-3C083FEA27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41725"/>
            <a:ext cx="9144000" cy="1655762"/>
          </a:xfrm>
        </p:spPr>
        <p:txBody>
          <a:bodyPr/>
          <a:lstStyle/>
          <a:p>
            <a:r>
              <a:rPr lang="en-US" b="1" dirty="0"/>
              <a:t>Florea Ioan-Albert, B.Sc.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9D58D0-7BD6-FDB5-13A6-D86B18422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9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53056B-80FB-0769-1E9F-581970887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455" y="1051341"/>
            <a:ext cx="11345332" cy="5647125"/>
          </a:xfrm>
        </p:spPr>
        <p:txBody>
          <a:bodyPr>
            <a:normAutofit fontScale="85000" lnSpcReduction="20000"/>
          </a:bodyPr>
          <a:lstStyle/>
          <a:p>
            <a:endParaRPr lang="en-150" dirty="0"/>
          </a:p>
          <a:p>
            <a:r>
              <a:rPr lang="en-150" sz="2600" dirty="0"/>
              <a:t>Embedded Software Engineer @ NXP Semiconductors</a:t>
            </a:r>
          </a:p>
          <a:p>
            <a:endParaRPr lang="en-150" sz="2600" dirty="0"/>
          </a:p>
          <a:p>
            <a:r>
              <a:rPr lang="en-150" sz="2600" dirty="0"/>
              <a:t>Previously: Research Assistant in QC at the Chair for Design Automation (Prof. Robert Wille)</a:t>
            </a:r>
          </a:p>
          <a:p>
            <a:endParaRPr lang="en-150" dirty="0"/>
          </a:p>
          <a:p>
            <a:endParaRPr lang="en-150" dirty="0"/>
          </a:p>
          <a:p>
            <a:r>
              <a:rPr lang="en-150" sz="2600" dirty="0"/>
              <a:t>Currently focusing on a joint Master’s Thesis between TUM, LRZ and DLR </a:t>
            </a:r>
            <a:br>
              <a:rPr lang="en-150" sz="2600" dirty="0"/>
            </a:br>
            <a:r>
              <a:rPr lang="en-150" sz="2600" dirty="0"/>
              <a:t>(German Aerospace)</a:t>
            </a:r>
            <a:endParaRPr lang="en-150" dirty="0"/>
          </a:p>
          <a:p>
            <a:endParaRPr lang="en-150" dirty="0"/>
          </a:p>
          <a:p>
            <a:endParaRPr lang="en-150" dirty="0"/>
          </a:p>
          <a:p>
            <a:r>
              <a:rPr lang="en-150" sz="2600" dirty="0"/>
              <a:t>Co-founder of </a:t>
            </a:r>
            <a:r>
              <a:rPr lang="en-150" sz="2600" dirty="0" err="1"/>
              <a:t>RoQTeam</a:t>
            </a:r>
            <a:endParaRPr lang="en-150" sz="2600" dirty="0"/>
          </a:p>
          <a:p>
            <a:endParaRPr lang="en-150" dirty="0"/>
          </a:p>
          <a:p>
            <a:endParaRPr lang="en-150" dirty="0"/>
          </a:p>
          <a:p>
            <a:endParaRPr lang="en-150" dirty="0"/>
          </a:p>
          <a:p>
            <a:r>
              <a:rPr lang="en-150" sz="2600" dirty="0"/>
              <a:t>Computer Scientist by training (B.Sc. also at TUM)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266DEB-0E72-BDF8-EA5B-1CDBFF950A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150" noProof="0" dirty="0"/>
          </a:p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9BD6A5D-6363-4321-898E-B6FD5AA36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55" y="386019"/>
            <a:ext cx="11345332" cy="515141"/>
          </a:xfrm>
        </p:spPr>
        <p:txBody>
          <a:bodyPr/>
          <a:lstStyle/>
          <a:p>
            <a:r>
              <a:rPr lang="en-150" dirty="0"/>
              <a:t>Who am I?</a:t>
            </a:r>
            <a:endParaRPr lang="en-GB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12C8C13-32E4-C3E1-5A26-3CD6B5DF5B1B}"/>
              </a:ext>
            </a:extLst>
          </p:cNvPr>
          <p:cNvGrpSpPr/>
          <p:nvPr/>
        </p:nvGrpSpPr>
        <p:grpSpPr>
          <a:xfrm>
            <a:off x="8595546" y="3628522"/>
            <a:ext cx="2758254" cy="849910"/>
            <a:chOff x="7626995" y="3099520"/>
            <a:chExt cx="3067393" cy="900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DBFB5B5-C939-1235-28EE-0695432EED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42388" y="3099520"/>
              <a:ext cx="952000" cy="900000"/>
            </a:xfrm>
            <a:prstGeom prst="rect">
              <a:avLst/>
            </a:prstGeom>
          </p:spPr>
        </p:pic>
        <p:pic>
          <p:nvPicPr>
            <p:cNvPr id="1026" name="Picture 2" descr="Leibniz-Rechenzentrum (LRZ) - Forschungscampus Garching">
              <a:extLst>
                <a:ext uri="{FF2B5EF4-FFF2-40B4-BE49-F238E27FC236}">
                  <a16:creationId xmlns:a16="http://schemas.microsoft.com/office/drawing/2014/main" id="{0189FA15-6C03-DC54-CDB2-2A91F880B5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12428" y="3099520"/>
              <a:ext cx="900000" cy="9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D25C775-AD94-E8ED-947F-B572F12E0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26995" y="3189520"/>
              <a:ext cx="1406250" cy="720000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612DAB05-A26E-1BAC-6DFE-E6AEE23CB860}"/>
              </a:ext>
            </a:extLst>
          </p:cNvPr>
          <p:cNvSpPr/>
          <p:nvPr/>
        </p:nvSpPr>
        <p:spPr>
          <a:xfrm>
            <a:off x="8912428" y="159534"/>
            <a:ext cx="2943643" cy="891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F9588BE-3114-F469-429C-9FBE22B2879A}"/>
              </a:ext>
            </a:extLst>
          </p:cNvPr>
          <p:cNvGrpSpPr/>
          <p:nvPr/>
        </p:nvGrpSpPr>
        <p:grpSpPr>
          <a:xfrm>
            <a:off x="4186884" y="4053477"/>
            <a:ext cx="2558376" cy="1440000"/>
            <a:chOff x="4186884" y="4053477"/>
            <a:chExt cx="2558376" cy="14400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FD7B756-4F76-C96A-15ED-77508BEBD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86884" y="4233477"/>
              <a:ext cx="1118376" cy="1080000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C064F1FE-98EF-737B-CC65-DD5FCD058F7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05260" y="4053477"/>
              <a:ext cx="1440000" cy="14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636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2"/>
          <p:cNvGrpSpPr/>
          <p:nvPr/>
        </p:nvGrpSpPr>
        <p:grpSpPr>
          <a:xfrm>
            <a:off x="10957561" y="431399"/>
            <a:ext cx="806017" cy="425089"/>
            <a:chOff x="0" y="0"/>
            <a:chExt cx="806017" cy="425089"/>
          </a:xfrm>
        </p:grpSpPr>
        <p:sp>
          <p:nvSpPr>
            <p:cNvPr id="3" name="shape 3"/>
            <p:cNvSpPr/>
            <p:nvPr/>
          </p:nvSpPr>
          <p:spPr>
            <a:xfrm>
              <a:off x="76112" y="348928"/>
              <a:ext cx="76176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shape 4"/>
            <p:cNvSpPr/>
            <p:nvPr/>
          </p:nvSpPr>
          <p:spPr>
            <a:xfrm>
              <a:off x="239293" y="348928"/>
              <a:ext cx="239516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shape 5"/>
            <p:cNvSpPr/>
            <p:nvPr/>
          </p:nvSpPr>
          <p:spPr>
            <a:xfrm>
              <a:off x="566154" y="348929"/>
              <a:ext cx="76175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shape 6"/>
            <p:cNvSpPr/>
            <p:nvPr/>
          </p:nvSpPr>
          <p:spPr>
            <a:xfrm>
              <a:off x="729842" y="348929"/>
              <a:ext cx="76175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shape 7"/>
            <p:cNvSpPr/>
            <p:nvPr/>
          </p:nvSpPr>
          <p:spPr>
            <a:xfrm>
              <a:off x="76112" y="76297"/>
              <a:ext cx="76176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shape 8"/>
            <p:cNvSpPr/>
            <p:nvPr/>
          </p:nvSpPr>
          <p:spPr>
            <a:xfrm>
              <a:off x="239292" y="76297"/>
              <a:ext cx="76344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shape 9"/>
            <p:cNvSpPr/>
            <p:nvPr/>
          </p:nvSpPr>
          <p:spPr>
            <a:xfrm>
              <a:off x="402641" y="76297"/>
              <a:ext cx="76168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shape 10"/>
            <p:cNvSpPr/>
            <p:nvPr/>
          </p:nvSpPr>
          <p:spPr>
            <a:xfrm>
              <a:off x="566154" y="76297"/>
              <a:ext cx="76175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shape 11"/>
            <p:cNvSpPr/>
            <p:nvPr/>
          </p:nvSpPr>
          <p:spPr>
            <a:xfrm>
              <a:off x="729842" y="76297"/>
              <a:ext cx="76176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shape 12"/>
            <p:cNvSpPr/>
            <p:nvPr/>
          </p:nvSpPr>
          <p:spPr>
            <a:xfrm>
              <a:off x="-1" y="0"/>
              <a:ext cx="315637" cy="76297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shape 13"/>
            <p:cNvSpPr/>
            <p:nvPr/>
          </p:nvSpPr>
          <p:spPr>
            <a:xfrm>
              <a:off x="402641" y="0"/>
              <a:ext cx="403377" cy="76297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shape 14"/>
          <p:cNvGrpSpPr/>
          <p:nvPr/>
        </p:nvGrpSpPr>
        <p:grpSpPr>
          <a:xfrm>
            <a:off x="1632176" y="1314661"/>
            <a:ext cx="9123415" cy="4810126"/>
            <a:chOff x="0" y="0"/>
            <a:chExt cx="9123415" cy="4810126"/>
          </a:xfrm>
        </p:grpSpPr>
        <p:pic>
          <p:nvPicPr>
            <p:cNvPr id="15" name="shape 1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9292" y="195623"/>
              <a:ext cx="6155436" cy="4533900"/>
            </a:xfrm>
            <a:prstGeom prst="rect">
              <a:avLst/>
            </a:prstGeom>
          </p:spPr>
        </p:pic>
        <p:sp>
          <p:nvSpPr>
            <p:cNvPr id="16" name="shape 16"/>
            <p:cNvSpPr/>
            <p:nvPr/>
          </p:nvSpPr>
          <p:spPr>
            <a:xfrm>
              <a:off x="4084475" y="401109"/>
              <a:ext cx="1435862" cy="326390"/>
            </a:xfrm>
            <a:custGeom>
              <a:avLst/>
              <a:gdLst/>
              <a:ahLst/>
              <a:cxnLst/>
              <a:rect l="0" t="0" r="0" b="0"/>
              <a:pathLst>
                <a:path w="1435862" h="326390">
                  <a:moveTo>
                    <a:pt x="16637" y="0"/>
                  </a:moveTo>
                  <a:lnTo>
                    <a:pt x="1435862" y="108077"/>
                  </a:lnTo>
                  <a:lnTo>
                    <a:pt x="1419225" y="326390"/>
                  </a:lnTo>
                  <a:lnTo>
                    <a:pt x="0" y="2183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pic>
          <p:nvPicPr>
            <p:cNvPr id="17" name="shape 17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9016" y="1196791"/>
              <a:ext cx="880873" cy="1713661"/>
            </a:xfrm>
            <a:prstGeom prst="rect">
              <a:avLst/>
            </a:prstGeom>
          </p:spPr>
        </p:pic>
        <p:pic>
          <p:nvPicPr>
            <p:cNvPr id="18" name="shape 1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55577" y="52546"/>
              <a:ext cx="2176095" cy="1312493"/>
            </a:xfrm>
            <a:prstGeom prst="rect">
              <a:avLst/>
            </a:prstGeom>
          </p:spPr>
        </p:pic>
        <p:pic>
          <p:nvPicPr>
            <p:cNvPr id="19" name="shape 1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29019" y="1712520"/>
              <a:ext cx="994397" cy="1360358"/>
            </a:xfrm>
            <a:prstGeom prst="rect">
              <a:avLst/>
            </a:prstGeom>
          </p:spPr>
        </p:pic>
        <p:pic>
          <p:nvPicPr>
            <p:cNvPr id="20" name="shape 2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7579" y="3015744"/>
              <a:ext cx="1630363" cy="1223926"/>
            </a:xfrm>
            <a:prstGeom prst="rect">
              <a:avLst/>
            </a:prstGeom>
          </p:spPr>
        </p:pic>
        <p:pic>
          <p:nvPicPr>
            <p:cNvPr id="21" name="shape 21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73284" y="3427096"/>
              <a:ext cx="1659040" cy="1383030"/>
            </a:xfrm>
            <a:prstGeom prst="rect">
              <a:avLst/>
            </a:prstGeom>
          </p:spPr>
        </p:pic>
        <p:pic>
          <p:nvPicPr>
            <p:cNvPr id="22" name="shape 22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22983" y="86469"/>
              <a:ext cx="1333812" cy="1333812"/>
            </a:xfrm>
            <a:prstGeom prst="rect">
              <a:avLst/>
            </a:prstGeom>
          </p:spPr>
        </p:pic>
        <p:pic>
          <p:nvPicPr>
            <p:cNvPr id="23" name="shape 23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67124" y="1779692"/>
              <a:ext cx="1956093" cy="1295721"/>
            </a:xfrm>
            <a:prstGeom prst="rect">
              <a:avLst/>
            </a:prstGeom>
          </p:spPr>
        </p:pic>
        <p:pic>
          <p:nvPicPr>
            <p:cNvPr id="24" name="shape 24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0"/>
              <a:ext cx="1650549" cy="2355219"/>
            </a:xfrm>
            <a:prstGeom prst="rect">
              <a:avLst/>
            </a:prstGeom>
          </p:spPr>
        </p:pic>
        <p:pic>
          <p:nvPicPr>
            <p:cNvPr id="25" name="shape 25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51198" y="3278299"/>
              <a:ext cx="1803690" cy="1503350"/>
            </a:xfrm>
            <a:prstGeom prst="rect">
              <a:avLst/>
            </a:prstGeom>
          </p:spPr>
        </p:pic>
        <p:pic>
          <p:nvPicPr>
            <p:cNvPr id="26" name="shape 26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32159" y="52466"/>
              <a:ext cx="1947566" cy="1299873"/>
            </a:xfrm>
            <a:prstGeom prst="rect">
              <a:avLst/>
            </a:prstGeom>
          </p:spPr>
        </p:pic>
        <p:pic>
          <p:nvPicPr>
            <p:cNvPr id="27" name="shape 27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987806" y="3511339"/>
              <a:ext cx="1838756" cy="1238535"/>
            </a:xfrm>
            <a:prstGeom prst="rect">
              <a:avLst/>
            </a:prstGeom>
          </p:spPr>
        </p:pic>
      </p:grpSp>
      <p:sp>
        <p:nvSpPr>
          <p:cNvPr id="29" name="shape 29"/>
          <p:cNvSpPr txBox="1"/>
          <p:nvPr/>
        </p:nvSpPr>
        <p:spPr>
          <a:xfrm>
            <a:off x="412801" y="438554"/>
            <a:ext cx="4557726" cy="451049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>
                <a:latin typeface="Arial"/>
                <a:cs typeface="Arial"/>
              </a:rPr>
              <a:t>Conventional Computing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2"/>
          <p:cNvGrpSpPr/>
          <p:nvPr/>
        </p:nvGrpSpPr>
        <p:grpSpPr>
          <a:xfrm>
            <a:off x="10957561" y="431399"/>
            <a:ext cx="806017" cy="425089"/>
            <a:chOff x="0" y="0"/>
            <a:chExt cx="806017" cy="425089"/>
          </a:xfrm>
        </p:grpSpPr>
        <p:sp>
          <p:nvSpPr>
            <p:cNvPr id="3" name="shape 3"/>
            <p:cNvSpPr/>
            <p:nvPr/>
          </p:nvSpPr>
          <p:spPr>
            <a:xfrm>
              <a:off x="76112" y="348928"/>
              <a:ext cx="76176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shape 4"/>
            <p:cNvSpPr/>
            <p:nvPr/>
          </p:nvSpPr>
          <p:spPr>
            <a:xfrm>
              <a:off x="239293" y="348928"/>
              <a:ext cx="239516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shape 5"/>
            <p:cNvSpPr/>
            <p:nvPr/>
          </p:nvSpPr>
          <p:spPr>
            <a:xfrm>
              <a:off x="566154" y="348929"/>
              <a:ext cx="76175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shape 6"/>
            <p:cNvSpPr/>
            <p:nvPr/>
          </p:nvSpPr>
          <p:spPr>
            <a:xfrm>
              <a:off x="729842" y="348929"/>
              <a:ext cx="76175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shape 7"/>
            <p:cNvSpPr/>
            <p:nvPr/>
          </p:nvSpPr>
          <p:spPr>
            <a:xfrm>
              <a:off x="76112" y="76297"/>
              <a:ext cx="76176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shape 8"/>
            <p:cNvSpPr/>
            <p:nvPr/>
          </p:nvSpPr>
          <p:spPr>
            <a:xfrm>
              <a:off x="239292" y="76297"/>
              <a:ext cx="76344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shape 9"/>
            <p:cNvSpPr/>
            <p:nvPr/>
          </p:nvSpPr>
          <p:spPr>
            <a:xfrm>
              <a:off x="402641" y="76297"/>
              <a:ext cx="76168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shape 10"/>
            <p:cNvSpPr/>
            <p:nvPr/>
          </p:nvSpPr>
          <p:spPr>
            <a:xfrm>
              <a:off x="566154" y="76297"/>
              <a:ext cx="76175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shape 11"/>
            <p:cNvSpPr/>
            <p:nvPr/>
          </p:nvSpPr>
          <p:spPr>
            <a:xfrm>
              <a:off x="729842" y="76297"/>
              <a:ext cx="76176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shape 12"/>
            <p:cNvSpPr/>
            <p:nvPr/>
          </p:nvSpPr>
          <p:spPr>
            <a:xfrm>
              <a:off x="-1" y="0"/>
              <a:ext cx="315637" cy="76297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shape 13"/>
            <p:cNvSpPr/>
            <p:nvPr/>
          </p:nvSpPr>
          <p:spPr>
            <a:xfrm>
              <a:off x="402641" y="0"/>
              <a:ext cx="403377" cy="76297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14" name="shape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1882" y="1490317"/>
            <a:ext cx="5562936" cy="5123450"/>
          </a:xfrm>
          <a:prstGeom prst="rect">
            <a:avLst/>
          </a:prstGeom>
        </p:spPr>
      </p:pic>
      <p:sp>
        <p:nvSpPr>
          <p:cNvPr id="16" name="shape 16"/>
          <p:cNvSpPr txBox="1"/>
          <p:nvPr/>
        </p:nvSpPr>
        <p:spPr>
          <a:xfrm>
            <a:off x="412801" y="438554"/>
            <a:ext cx="4557726" cy="451049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>
                <a:latin typeface="Arial"/>
                <a:cs typeface="Arial"/>
              </a:rPr>
              <a:t>Conventional Computing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2"/>
          <p:cNvGrpSpPr/>
          <p:nvPr/>
        </p:nvGrpSpPr>
        <p:grpSpPr>
          <a:xfrm>
            <a:off x="10957561" y="431399"/>
            <a:ext cx="806017" cy="425089"/>
            <a:chOff x="0" y="0"/>
            <a:chExt cx="806017" cy="425089"/>
          </a:xfrm>
        </p:grpSpPr>
        <p:sp>
          <p:nvSpPr>
            <p:cNvPr id="3" name="shape 3"/>
            <p:cNvSpPr/>
            <p:nvPr/>
          </p:nvSpPr>
          <p:spPr>
            <a:xfrm>
              <a:off x="76112" y="348928"/>
              <a:ext cx="76176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shape 4"/>
            <p:cNvSpPr/>
            <p:nvPr/>
          </p:nvSpPr>
          <p:spPr>
            <a:xfrm>
              <a:off x="239293" y="348928"/>
              <a:ext cx="239516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shape 5"/>
            <p:cNvSpPr/>
            <p:nvPr/>
          </p:nvSpPr>
          <p:spPr>
            <a:xfrm>
              <a:off x="566154" y="348929"/>
              <a:ext cx="76175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shape 6"/>
            <p:cNvSpPr/>
            <p:nvPr/>
          </p:nvSpPr>
          <p:spPr>
            <a:xfrm>
              <a:off x="729842" y="348929"/>
              <a:ext cx="76175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shape 7"/>
            <p:cNvSpPr/>
            <p:nvPr/>
          </p:nvSpPr>
          <p:spPr>
            <a:xfrm>
              <a:off x="76112" y="76297"/>
              <a:ext cx="76176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shape 8"/>
            <p:cNvSpPr/>
            <p:nvPr/>
          </p:nvSpPr>
          <p:spPr>
            <a:xfrm>
              <a:off x="239292" y="76297"/>
              <a:ext cx="76344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shape 9"/>
            <p:cNvSpPr/>
            <p:nvPr/>
          </p:nvSpPr>
          <p:spPr>
            <a:xfrm>
              <a:off x="402641" y="76297"/>
              <a:ext cx="76168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shape 10"/>
            <p:cNvSpPr/>
            <p:nvPr/>
          </p:nvSpPr>
          <p:spPr>
            <a:xfrm>
              <a:off x="566154" y="76297"/>
              <a:ext cx="76175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shape 11"/>
            <p:cNvSpPr/>
            <p:nvPr/>
          </p:nvSpPr>
          <p:spPr>
            <a:xfrm>
              <a:off x="729842" y="76297"/>
              <a:ext cx="76176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shape 12"/>
            <p:cNvSpPr/>
            <p:nvPr/>
          </p:nvSpPr>
          <p:spPr>
            <a:xfrm>
              <a:off x="-1" y="0"/>
              <a:ext cx="315637" cy="76297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shape 13"/>
            <p:cNvSpPr/>
            <p:nvPr/>
          </p:nvSpPr>
          <p:spPr>
            <a:xfrm>
              <a:off x="402641" y="0"/>
              <a:ext cx="403377" cy="76297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shape 14"/>
          <p:cNvGrpSpPr/>
          <p:nvPr/>
        </p:nvGrpSpPr>
        <p:grpSpPr>
          <a:xfrm>
            <a:off x="291154" y="475359"/>
            <a:ext cx="10523151" cy="6245280"/>
            <a:chOff x="0" y="0"/>
            <a:chExt cx="10523151" cy="6245280"/>
          </a:xfrm>
        </p:grpSpPr>
        <p:sp>
          <p:nvSpPr>
            <p:cNvPr id="15" name="shape 15"/>
            <p:cNvSpPr/>
            <p:nvPr/>
          </p:nvSpPr>
          <p:spPr>
            <a:xfrm>
              <a:off x="86554" y="89767"/>
              <a:ext cx="10348482" cy="6070615"/>
            </a:xfrm>
            <a:custGeom>
              <a:avLst/>
              <a:gdLst/>
              <a:ahLst/>
              <a:cxnLst/>
              <a:rect l="0" t="0" r="0" b="0"/>
              <a:pathLst>
                <a:path w="10348482" h="6070615">
                  <a:moveTo>
                    <a:pt x="63490" y="6007125"/>
                  </a:moveTo>
                  <a:lnTo>
                    <a:pt x="1342126" y="5984265"/>
                  </a:lnTo>
                  <a:lnTo>
                    <a:pt x="2620762" y="5937021"/>
                  </a:lnTo>
                  <a:lnTo>
                    <a:pt x="3899398" y="5844057"/>
                  </a:lnTo>
                  <a:lnTo>
                    <a:pt x="5176510" y="5658129"/>
                  </a:lnTo>
                  <a:lnTo>
                    <a:pt x="6455146" y="5284749"/>
                  </a:lnTo>
                  <a:lnTo>
                    <a:pt x="7733782" y="4537989"/>
                  </a:lnTo>
                  <a:lnTo>
                    <a:pt x="9010894" y="3044469"/>
                  </a:lnTo>
                  <a:lnTo>
                    <a:pt x="10289530" y="58953"/>
                  </a:lnTo>
                </a:path>
              </a:pathLst>
            </a:custGeom>
            <a:ln w="1270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shape 16"/>
            <p:cNvSpPr/>
            <p:nvPr/>
          </p:nvSpPr>
          <p:spPr>
            <a:xfrm>
              <a:off x="117329" y="6065459"/>
              <a:ext cx="62484" cy="62484"/>
            </a:xfrm>
            <a:custGeom>
              <a:avLst/>
              <a:gdLst/>
              <a:ahLst/>
              <a:cxnLst/>
              <a:rect l="0" t="0" r="0" b="0"/>
              <a:pathLst>
                <a:path w="62484" h="62484">
                  <a:moveTo>
                    <a:pt x="62484" y="31242"/>
                  </a:moveTo>
                  <a:cubicBezTo>
                    <a:pt x="62484" y="48501"/>
                    <a:pt x="48501" y="62484"/>
                    <a:pt x="31242" y="62484"/>
                  </a:cubicBezTo>
                  <a:cubicBezTo>
                    <a:pt x="13995" y="62484"/>
                    <a:pt x="0" y="48501"/>
                    <a:pt x="0" y="31242"/>
                  </a:cubicBezTo>
                  <a:cubicBezTo>
                    <a:pt x="0" y="13995"/>
                    <a:pt x="13995" y="0"/>
                    <a:pt x="31242" y="0"/>
                  </a:cubicBezTo>
                  <a:cubicBezTo>
                    <a:pt x="48501" y="0"/>
                    <a:pt x="62484" y="13995"/>
                    <a:pt x="62484" y="31242"/>
                  </a:cubicBezTo>
                  <a:close/>
                </a:path>
              </a:pathLst>
            </a:custGeom>
            <a:solidFill>
              <a:srgbClr val="00529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shape 17"/>
            <p:cNvSpPr/>
            <p:nvPr/>
          </p:nvSpPr>
          <p:spPr>
            <a:xfrm>
              <a:off x="0" y="5948130"/>
              <a:ext cx="297151" cy="297150"/>
            </a:xfrm>
            <a:custGeom>
              <a:avLst/>
              <a:gdLst/>
              <a:ahLst/>
              <a:cxnLst/>
              <a:rect l="0" t="0" r="0" b="0"/>
              <a:pathLst>
                <a:path w="297151" h="297150">
                  <a:moveTo>
                    <a:pt x="179813" y="148571"/>
                  </a:moveTo>
                  <a:cubicBezTo>
                    <a:pt x="179813" y="165830"/>
                    <a:pt x="165830" y="179813"/>
                    <a:pt x="148571" y="179813"/>
                  </a:cubicBezTo>
                  <a:cubicBezTo>
                    <a:pt x="131324" y="179813"/>
                    <a:pt x="117329" y="165830"/>
                    <a:pt x="117329" y="148571"/>
                  </a:cubicBezTo>
                  <a:cubicBezTo>
                    <a:pt x="117329" y="131324"/>
                    <a:pt x="131324" y="117329"/>
                    <a:pt x="148571" y="117329"/>
                  </a:cubicBezTo>
                  <a:cubicBezTo>
                    <a:pt x="165830" y="117329"/>
                    <a:pt x="179813" y="131324"/>
                    <a:pt x="179813" y="148571"/>
                  </a:cubicBezTo>
                  <a:close/>
                </a:path>
              </a:pathLst>
            </a:custGeom>
            <a:ln w="254000" cap="flat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shape 18"/>
            <p:cNvSpPr/>
            <p:nvPr/>
          </p:nvSpPr>
          <p:spPr>
            <a:xfrm>
              <a:off x="1395914" y="6042598"/>
              <a:ext cx="62484" cy="62485"/>
            </a:xfrm>
            <a:custGeom>
              <a:avLst/>
              <a:gdLst/>
              <a:ahLst/>
              <a:cxnLst/>
              <a:rect l="0" t="0" r="0" b="0"/>
              <a:pathLst>
                <a:path w="62484" h="62485">
                  <a:moveTo>
                    <a:pt x="62484" y="31242"/>
                  </a:moveTo>
                  <a:cubicBezTo>
                    <a:pt x="62484" y="48502"/>
                    <a:pt x="48514" y="62484"/>
                    <a:pt x="31242" y="62484"/>
                  </a:cubicBezTo>
                  <a:cubicBezTo>
                    <a:pt x="14097" y="62484"/>
                    <a:pt x="0" y="48502"/>
                    <a:pt x="0" y="31242"/>
                  </a:cubicBezTo>
                  <a:cubicBezTo>
                    <a:pt x="0" y="13996"/>
                    <a:pt x="14097" y="0"/>
                    <a:pt x="31242" y="0"/>
                  </a:cubicBezTo>
                  <a:cubicBezTo>
                    <a:pt x="48514" y="0"/>
                    <a:pt x="62484" y="13996"/>
                    <a:pt x="62484" y="31242"/>
                  </a:cubicBezTo>
                  <a:close/>
                </a:path>
              </a:pathLst>
            </a:custGeom>
            <a:solidFill>
              <a:srgbClr val="00529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shape 19"/>
            <p:cNvSpPr/>
            <p:nvPr/>
          </p:nvSpPr>
          <p:spPr>
            <a:xfrm>
              <a:off x="1278657" y="5925266"/>
              <a:ext cx="297088" cy="297158"/>
            </a:xfrm>
            <a:custGeom>
              <a:avLst/>
              <a:gdLst/>
              <a:ahLst/>
              <a:cxnLst/>
              <a:rect l="0" t="0" r="0" b="0"/>
              <a:pathLst>
                <a:path w="297088" h="297158">
                  <a:moveTo>
                    <a:pt x="179741" y="148574"/>
                  </a:moveTo>
                  <a:cubicBezTo>
                    <a:pt x="179741" y="165834"/>
                    <a:pt x="165771" y="179816"/>
                    <a:pt x="148499" y="179816"/>
                  </a:cubicBezTo>
                  <a:cubicBezTo>
                    <a:pt x="131354" y="179816"/>
                    <a:pt x="117257" y="165834"/>
                    <a:pt x="117257" y="148574"/>
                  </a:cubicBezTo>
                  <a:cubicBezTo>
                    <a:pt x="117257" y="131328"/>
                    <a:pt x="131354" y="117332"/>
                    <a:pt x="148499" y="117332"/>
                  </a:cubicBezTo>
                  <a:cubicBezTo>
                    <a:pt x="165771" y="117332"/>
                    <a:pt x="179741" y="131328"/>
                    <a:pt x="179741" y="148574"/>
                  </a:cubicBezTo>
                  <a:close/>
                </a:path>
              </a:pathLst>
            </a:custGeom>
            <a:ln w="254000" cap="flat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shape 20"/>
            <p:cNvSpPr/>
            <p:nvPr/>
          </p:nvSpPr>
          <p:spPr>
            <a:xfrm>
              <a:off x="2674550" y="5995355"/>
              <a:ext cx="62484" cy="62484"/>
            </a:xfrm>
            <a:custGeom>
              <a:avLst/>
              <a:gdLst/>
              <a:ahLst/>
              <a:cxnLst/>
              <a:rect l="0" t="0" r="0" b="0"/>
              <a:pathLst>
                <a:path w="62484" h="62484">
                  <a:moveTo>
                    <a:pt x="62484" y="31242"/>
                  </a:moveTo>
                  <a:cubicBezTo>
                    <a:pt x="62484" y="48501"/>
                    <a:pt x="48514" y="62484"/>
                    <a:pt x="31242" y="62484"/>
                  </a:cubicBezTo>
                  <a:cubicBezTo>
                    <a:pt x="14097" y="62484"/>
                    <a:pt x="0" y="48501"/>
                    <a:pt x="0" y="31242"/>
                  </a:cubicBezTo>
                  <a:cubicBezTo>
                    <a:pt x="0" y="13995"/>
                    <a:pt x="14097" y="0"/>
                    <a:pt x="31242" y="0"/>
                  </a:cubicBezTo>
                  <a:cubicBezTo>
                    <a:pt x="48514" y="0"/>
                    <a:pt x="62484" y="13995"/>
                    <a:pt x="62484" y="31242"/>
                  </a:cubicBezTo>
                  <a:close/>
                </a:path>
              </a:pathLst>
            </a:custGeom>
            <a:solidFill>
              <a:srgbClr val="00529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shape 21"/>
            <p:cNvSpPr/>
            <p:nvPr/>
          </p:nvSpPr>
          <p:spPr>
            <a:xfrm>
              <a:off x="2557293" y="5878022"/>
              <a:ext cx="297088" cy="297158"/>
            </a:xfrm>
            <a:custGeom>
              <a:avLst/>
              <a:gdLst/>
              <a:ahLst/>
              <a:cxnLst/>
              <a:rect l="0" t="0" r="0" b="0"/>
              <a:pathLst>
                <a:path w="297088" h="297158">
                  <a:moveTo>
                    <a:pt x="179741" y="148574"/>
                  </a:moveTo>
                  <a:cubicBezTo>
                    <a:pt x="179741" y="165834"/>
                    <a:pt x="165771" y="179816"/>
                    <a:pt x="148499" y="179816"/>
                  </a:cubicBezTo>
                  <a:cubicBezTo>
                    <a:pt x="131354" y="179816"/>
                    <a:pt x="117257" y="165834"/>
                    <a:pt x="117257" y="148574"/>
                  </a:cubicBezTo>
                  <a:cubicBezTo>
                    <a:pt x="117257" y="131328"/>
                    <a:pt x="131354" y="117332"/>
                    <a:pt x="148499" y="117332"/>
                  </a:cubicBezTo>
                  <a:cubicBezTo>
                    <a:pt x="165771" y="117332"/>
                    <a:pt x="179741" y="131328"/>
                    <a:pt x="179741" y="148574"/>
                  </a:cubicBezTo>
                  <a:close/>
                </a:path>
              </a:pathLst>
            </a:custGeom>
            <a:ln w="254000" cap="flat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shape 22"/>
            <p:cNvSpPr/>
            <p:nvPr/>
          </p:nvSpPr>
          <p:spPr>
            <a:xfrm>
              <a:off x="3953186" y="5902391"/>
              <a:ext cx="62484" cy="62485"/>
            </a:xfrm>
            <a:custGeom>
              <a:avLst/>
              <a:gdLst/>
              <a:ahLst/>
              <a:cxnLst/>
              <a:rect l="0" t="0" r="0" b="0"/>
              <a:pathLst>
                <a:path w="62484" h="62485">
                  <a:moveTo>
                    <a:pt x="62484" y="31242"/>
                  </a:moveTo>
                  <a:cubicBezTo>
                    <a:pt x="62484" y="48501"/>
                    <a:pt x="48514" y="62484"/>
                    <a:pt x="31242" y="62484"/>
                  </a:cubicBezTo>
                  <a:cubicBezTo>
                    <a:pt x="14097" y="62484"/>
                    <a:pt x="0" y="48501"/>
                    <a:pt x="0" y="31242"/>
                  </a:cubicBezTo>
                  <a:cubicBezTo>
                    <a:pt x="0" y="13995"/>
                    <a:pt x="14097" y="0"/>
                    <a:pt x="31242" y="0"/>
                  </a:cubicBezTo>
                  <a:cubicBezTo>
                    <a:pt x="48514" y="0"/>
                    <a:pt x="62484" y="13995"/>
                    <a:pt x="62484" y="31242"/>
                  </a:cubicBezTo>
                  <a:close/>
                </a:path>
              </a:pathLst>
            </a:custGeom>
            <a:solidFill>
              <a:srgbClr val="00529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shape 23"/>
            <p:cNvSpPr/>
            <p:nvPr/>
          </p:nvSpPr>
          <p:spPr>
            <a:xfrm>
              <a:off x="3835929" y="5785059"/>
              <a:ext cx="297087" cy="297158"/>
            </a:xfrm>
            <a:custGeom>
              <a:avLst/>
              <a:gdLst/>
              <a:ahLst/>
              <a:cxnLst/>
              <a:rect l="0" t="0" r="0" b="0"/>
              <a:pathLst>
                <a:path w="297087" h="297158">
                  <a:moveTo>
                    <a:pt x="179741" y="148574"/>
                  </a:moveTo>
                  <a:cubicBezTo>
                    <a:pt x="179741" y="165833"/>
                    <a:pt x="165771" y="179816"/>
                    <a:pt x="148499" y="179816"/>
                  </a:cubicBezTo>
                  <a:cubicBezTo>
                    <a:pt x="131354" y="179816"/>
                    <a:pt x="117257" y="165833"/>
                    <a:pt x="117257" y="148574"/>
                  </a:cubicBezTo>
                  <a:cubicBezTo>
                    <a:pt x="117257" y="131327"/>
                    <a:pt x="131354" y="117332"/>
                    <a:pt x="148499" y="117332"/>
                  </a:cubicBezTo>
                  <a:cubicBezTo>
                    <a:pt x="165771" y="117332"/>
                    <a:pt x="179741" y="131327"/>
                    <a:pt x="179741" y="148574"/>
                  </a:cubicBezTo>
                  <a:close/>
                </a:path>
              </a:pathLst>
            </a:custGeom>
            <a:ln w="254000" cap="flat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shape 24"/>
            <p:cNvSpPr/>
            <p:nvPr/>
          </p:nvSpPr>
          <p:spPr>
            <a:xfrm>
              <a:off x="5230298" y="5716463"/>
              <a:ext cx="62484" cy="62485"/>
            </a:xfrm>
            <a:custGeom>
              <a:avLst/>
              <a:gdLst/>
              <a:ahLst/>
              <a:cxnLst/>
              <a:rect l="0" t="0" r="0" b="0"/>
              <a:pathLst>
                <a:path w="62484" h="62485">
                  <a:moveTo>
                    <a:pt x="62484" y="31242"/>
                  </a:moveTo>
                  <a:cubicBezTo>
                    <a:pt x="62484" y="48501"/>
                    <a:pt x="48514" y="62484"/>
                    <a:pt x="31242" y="62484"/>
                  </a:cubicBezTo>
                  <a:cubicBezTo>
                    <a:pt x="14097" y="62484"/>
                    <a:pt x="0" y="48501"/>
                    <a:pt x="0" y="31242"/>
                  </a:cubicBezTo>
                  <a:cubicBezTo>
                    <a:pt x="0" y="13996"/>
                    <a:pt x="14097" y="0"/>
                    <a:pt x="31242" y="0"/>
                  </a:cubicBezTo>
                  <a:cubicBezTo>
                    <a:pt x="48514" y="0"/>
                    <a:pt x="62484" y="13996"/>
                    <a:pt x="62484" y="31242"/>
                  </a:cubicBezTo>
                  <a:close/>
                </a:path>
              </a:pathLst>
            </a:custGeom>
            <a:solidFill>
              <a:srgbClr val="00529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shape 25"/>
            <p:cNvSpPr/>
            <p:nvPr/>
          </p:nvSpPr>
          <p:spPr>
            <a:xfrm>
              <a:off x="5113041" y="5599131"/>
              <a:ext cx="297087" cy="297158"/>
            </a:xfrm>
            <a:custGeom>
              <a:avLst/>
              <a:gdLst/>
              <a:ahLst/>
              <a:cxnLst/>
              <a:rect l="0" t="0" r="0" b="0"/>
              <a:pathLst>
                <a:path w="297087" h="297158">
                  <a:moveTo>
                    <a:pt x="179741" y="148574"/>
                  </a:moveTo>
                  <a:cubicBezTo>
                    <a:pt x="179741" y="165833"/>
                    <a:pt x="165771" y="179816"/>
                    <a:pt x="148499" y="179816"/>
                  </a:cubicBezTo>
                  <a:cubicBezTo>
                    <a:pt x="131354" y="179816"/>
                    <a:pt x="117257" y="165833"/>
                    <a:pt x="117257" y="148574"/>
                  </a:cubicBezTo>
                  <a:cubicBezTo>
                    <a:pt x="117257" y="131328"/>
                    <a:pt x="131354" y="117332"/>
                    <a:pt x="148499" y="117332"/>
                  </a:cubicBezTo>
                  <a:cubicBezTo>
                    <a:pt x="165771" y="117332"/>
                    <a:pt x="179741" y="131328"/>
                    <a:pt x="179741" y="148574"/>
                  </a:cubicBezTo>
                  <a:close/>
                </a:path>
              </a:pathLst>
            </a:custGeom>
            <a:ln w="254000" cap="flat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shape 26"/>
            <p:cNvSpPr/>
            <p:nvPr/>
          </p:nvSpPr>
          <p:spPr>
            <a:xfrm>
              <a:off x="6508934" y="5343083"/>
              <a:ext cx="62484" cy="62485"/>
            </a:xfrm>
            <a:custGeom>
              <a:avLst/>
              <a:gdLst/>
              <a:ahLst/>
              <a:cxnLst/>
              <a:rect l="0" t="0" r="0" b="0"/>
              <a:pathLst>
                <a:path w="62484" h="62485">
                  <a:moveTo>
                    <a:pt x="62484" y="31242"/>
                  </a:moveTo>
                  <a:cubicBezTo>
                    <a:pt x="62484" y="48501"/>
                    <a:pt x="48514" y="62484"/>
                    <a:pt x="31242" y="62484"/>
                  </a:cubicBezTo>
                  <a:cubicBezTo>
                    <a:pt x="14097" y="62484"/>
                    <a:pt x="0" y="48501"/>
                    <a:pt x="0" y="31242"/>
                  </a:cubicBezTo>
                  <a:cubicBezTo>
                    <a:pt x="0" y="13996"/>
                    <a:pt x="14097" y="0"/>
                    <a:pt x="31242" y="0"/>
                  </a:cubicBezTo>
                  <a:cubicBezTo>
                    <a:pt x="48514" y="0"/>
                    <a:pt x="62484" y="13996"/>
                    <a:pt x="62484" y="31242"/>
                  </a:cubicBezTo>
                  <a:close/>
                </a:path>
              </a:pathLst>
            </a:custGeom>
            <a:solidFill>
              <a:srgbClr val="00529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shape 27"/>
            <p:cNvSpPr/>
            <p:nvPr/>
          </p:nvSpPr>
          <p:spPr>
            <a:xfrm>
              <a:off x="6391677" y="5225751"/>
              <a:ext cx="297089" cy="297158"/>
            </a:xfrm>
            <a:custGeom>
              <a:avLst/>
              <a:gdLst/>
              <a:ahLst/>
              <a:cxnLst/>
              <a:rect l="0" t="0" r="0" b="0"/>
              <a:pathLst>
                <a:path w="297089" h="297158">
                  <a:moveTo>
                    <a:pt x="179741" y="148574"/>
                  </a:moveTo>
                  <a:cubicBezTo>
                    <a:pt x="179741" y="165833"/>
                    <a:pt x="165771" y="179816"/>
                    <a:pt x="148499" y="179816"/>
                  </a:cubicBezTo>
                  <a:cubicBezTo>
                    <a:pt x="131354" y="179816"/>
                    <a:pt x="117257" y="165833"/>
                    <a:pt x="117257" y="148574"/>
                  </a:cubicBezTo>
                  <a:cubicBezTo>
                    <a:pt x="117257" y="131328"/>
                    <a:pt x="131354" y="117332"/>
                    <a:pt x="148499" y="117332"/>
                  </a:cubicBezTo>
                  <a:cubicBezTo>
                    <a:pt x="165771" y="117332"/>
                    <a:pt x="179741" y="131328"/>
                    <a:pt x="179741" y="148574"/>
                  </a:cubicBezTo>
                  <a:close/>
                </a:path>
              </a:pathLst>
            </a:custGeom>
            <a:ln w="254000" cap="flat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shape 28"/>
            <p:cNvSpPr/>
            <p:nvPr/>
          </p:nvSpPr>
          <p:spPr>
            <a:xfrm>
              <a:off x="7787570" y="4596386"/>
              <a:ext cx="62484" cy="62485"/>
            </a:xfrm>
            <a:custGeom>
              <a:avLst/>
              <a:gdLst/>
              <a:ahLst/>
              <a:cxnLst/>
              <a:rect l="0" t="0" r="0" b="0"/>
              <a:pathLst>
                <a:path w="62484" h="62485">
                  <a:moveTo>
                    <a:pt x="62484" y="31242"/>
                  </a:moveTo>
                  <a:cubicBezTo>
                    <a:pt x="62484" y="48387"/>
                    <a:pt x="48514" y="62484"/>
                    <a:pt x="31242" y="62484"/>
                  </a:cubicBezTo>
                  <a:cubicBezTo>
                    <a:pt x="14097" y="62484"/>
                    <a:pt x="0" y="48387"/>
                    <a:pt x="0" y="31242"/>
                  </a:cubicBezTo>
                  <a:cubicBezTo>
                    <a:pt x="0" y="13970"/>
                    <a:pt x="14097" y="0"/>
                    <a:pt x="31242" y="0"/>
                  </a:cubicBezTo>
                  <a:cubicBezTo>
                    <a:pt x="48514" y="0"/>
                    <a:pt x="62484" y="13970"/>
                    <a:pt x="62484" y="31242"/>
                  </a:cubicBezTo>
                  <a:close/>
                </a:path>
              </a:pathLst>
            </a:custGeom>
            <a:solidFill>
              <a:srgbClr val="00529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shape 29"/>
            <p:cNvSpPr/>
            <p:nvPr/>
          </p:nvSpPr>
          <p:spPr>
            <a:xfrm>
              <a:off x="7670310" y="4479037"/>
              <a:ext cx="297096" cy="297095"/>
            </a:xfrm>
            <a:custGeom>
              <a:avLst/>
              <a:gdLst/>
              <a:ahLst/>
              <a:cxnLst/>
              <a:rect l="0" t="0" r="0" b="0"/>
              <a:pathLst>
                <a:path w="297096" h="297095">
                  <a:moveTo>
                    <a:pt x="179744" y="148592"/>
                  </a:moveTo>
                  <a:cubicBezTo>
                    <a:pt x="179744" y="165737"/>
                    <a:pt x="165774" y="179834"/>
                    <a:pt x="148503" y="179834"/>
                  </a:cubicBezTo>
                  <a:cubicBezTo>
                    <a:pt x="131357" y="179834"/>
                    <a:pt x="117260" y="165737"/>
                    <a:pt x="117260" y="148592"/>
                  </a:cubicBezTo>
                  <a:cubicBezTo>
                    <a:pt x="117260" y="131320"/>
                    <a:pt x="131357" y="117350"/>
                    <a:pt x="148503" y="117350"/>
                  </a:cubicBezTo>
                  <a:cubicBezTo>
                    <a:pt x="165774" y="117350"/>
                    <a:pt x="179744" y="131320"/>
                    <a:pt x="179744" y="148592"/>
                  </a:cubicBezTo>
                  <a:close/>
                </a:path>
              </a:pathLst>
            </a:custGeom>
            <a:ln w="254000" cap="flat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shape 30"/>
            <p:cNvSpPr/>
            <p:nvPr/>
          </p:nvSpPr>
          <p:spPr>
            <a:xfrm>
              <a:off x="9064682" y="3102866"/>
              <a:ext cx="62484" cy="62484"/>
            </a:xfrm>
            <a:custGeom>
              <a:avLst/>
              <a:gdLst/>
              <a:ahLst/>
              <a:cxnLst/>
              <a:rect l="0" t="0" r="0" b="0"/>
              <a:pathLst>
                <a:path w="62484" h="62484">
                  <a:moveTo>
                    <a:pt x="62484" y="31242"/>
                  </a:moveTo>
                  <a:cubicBezTo>
                    <a:pt x="62484" y="48387"/>
                    <a:pt x="48514" y="62484"/>
                    <a:pt x="31242" y="62484"/>
                  </a:cubicBezTo>
                  <a:cubicBezTo>
                    <a:pt x="14097" y="62484"/>
                    <a:pt x="0" y="48387"/>
                    <a:pt x="0" y="31242"/>
                  </a:cubicBezTo>
                  <a:cubicBezTo>
                    <a:pt x="0" y="13970"/>
                    <a:pt x="14097" y="0"/>
                    <a:pt x="31242" y="0"/>
                  </a:cubicBezTo>
                  <a:cubicBezTo>
                    <a:pt x="48514" y="0"/>
                    <a:pt x="62484" y="13970"/>
                    <a:pt x="62484" y="31242"/>
                  </a:cubicBezTo>
                  <a:close/>
                </a:path>
              </a:pathLst>
            </a:custGeom>
            <a:solidFill>
              <a:srgbClr val="00529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shape 31"/>
            <p:cNvSpPr/>
            <p:nvPr/>
          </p:nvSpPr>
          <p:spPr>
            <a:xfrm>
              <a:off x="8947421" y="2985516"/>
              <a:ext cx="297096" cy="297095"/>
            </a:xfrm>
            <a:custGeom>
              <a:avLst/>
              <a:gdLst/>
              <a:ahLst/>
              <a:cxnLst/>
              <a:rect l="0" t="0" r="0" b="0"/>
              <a:pathLst>
                <a:path w="297096" h="297095">
                  <a:moveTo>
                    <a:pt x="179744" y="148592"/>
                  </a:moveTo>
                  <a:cubicBezTo>
                    <a:pt x="179744" y="165737"/>
                    <a:pt x="165774" y="179834"/>
                    <a:pt x="148503" y="179834"/>
                  </a:cubicBezTo>
                  <a:cubicBezTo>
                    <a:pt x="131357" y="179834"/>
                    <a:pt x="117260" y="165737"/>
                    <a:pt x="117260" y="148592"/>
                  </a:cubicBezTo>
                  <a:cubicBezTo>
                    <a:pt x="117260" y="131320"/>
                    <a:pt x="131357" y="117350"/>
                    <a:pt x="148503" y="117350"/>
                  </a:cubicBezTo>
                  <a:cubicBezTo>
                    <a:pt x="165774" y="117350"/>
                    <a:pt x="179744" y="131320"/>
                    <a:pt x="179744" y="148592"/>
                  </a:cubicBezTo>
                  <a:close/>
                </a:path>
              </a:pathLst>
            </a:custGeom>
            <a:ln w="254000" cap="flat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shape 32"/>
            <p:cNvSpPr/>
            <p:nvPr/>
          </p:nvSpPr>
          <p:spPr>
            <a:xfrm>
              <a:off x="10343317" y="117350"/>
              <a:ext cx="62485" cy="62484"/>
            </a:xfrm>
            <a:custGeom>
              <a:avLst/>
              <a:gdLst/>
              <a:ahLst/>
              <a:cxnLst/>
              <a:rect l="0" t="0" r="0" b="0"/>
              <a:pathLst>
                <a:path w="62485" h="62484">
                  <a:moveTo>
                    <a:pt x="62485" y="31242"/>
                  </a:moveTo>
                  <a:cubicBezTo>
                    <a:pt x="62485" y="48387"/>
                    <a:pt x="48514" y="62484"/>
                    <a:pt x="31242" y="62484"/>
                  </a:cubicBezTo>
                  <a:cubicBezTo>
                    <a:pt x="14097" y="62484"/>
                    <a:pt x="0" y="48387"/>
                    <a:pt x="0" y="31242"/>
                  </a:cubicBezTo>
                  <a:cubicBezTo>
                    <a:pt x="0" y="13970"/>
                    <a:pt x="14097" y="0"/>
                    <a:pt x="31242" y="0"/>
                  </a:cubicBezTo>
                  <a:cubicBezTo>
                    <a:pt x="48514" y="0"/>
                    <a:pt x="62485" y="13970"/>
                    <a:pt x="62485" y="31242"/>
                  </a:cubicBezTo>
                  <a:close/>
                </a:path>
              </a:pathLst>
            </a:custGeom>
            <a:solidFill>
              <a:srgbClr val="00529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shape 33"/>
            <p:cNvSpPr/>
            <p:nvPr/>
          </p:nvSpPr>
          <p:spPr>
            <a:xfrm>
              <a:off x="10226057" y="0"/>
              <a:ext cx="297095" cy="297095"/>
            </a:xfrm>
            <a:custGeom>
              <a:avLst/>
              <a:gdLst/>
              <a:ahLst/>
              <a:cxnLst/>
              <a:rect l="0" t="0" r="0" b="0"/>
              <a:pathLst>
                <a:path w="297095" h="297095">
                  <a:moveTo>
                    <a:pt x="179745" y="148592"/>
                  </a:moveTo>
                  <a:cubicBezTo>
                    <a:pt x="179745" y="165737"/>
                    <a:pt x="165774" y="179834"/>
                    <a:pt x="148503" y="179834"/>
                  </a:cubicBezTo>
                  <a:cubicBezTo>
                    <a:pt x="131357" y="179834"/>
                    <a:pt x="117260" y="165737"/>
                    <a:pt x="117260" y="148592"/>
                  </a:cubicBezTo>
                  <a:cubicBezTo>
                    <a:pt x="117260" y="131320"/>
                    <a:pt x="131357" y="117350"/>
                    <a:pt x="148503" y="117350"/>
                  </a:cubicBezTo>
                  <a:cubicBezTo>
                    <a:pt x="165774" y="117350"/>
                    <a:pt x="179745" y="131320"/>
                    <a:pt x="179745" y="148592"/>
                  </a:cubicBezTo>
                  <a:close/>
                </a:path>
              </a:pathLst>
            </a:custGeom>
            <a:ln w="254000" cap="flat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pic>
          <p:nvPicPr>
            <p:cNvPr id="34" name="shape 3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042" y="609729"/>
              <a:ext cx="4838700" cy="2717292"/>
            </a:xfrm>
            <a:prstGeom prst="rect">
              <a:avLst/>
            </a:prstGeom>
          </p:spPr>
        </p:pic>
      </p:grpSp>
      <p:sp>
        <p:nvSpPr>
          <p:cNvPr id="36" name="shape 36"/>
          <p:cNvSpPr txBox="1"/>
          <p:nvPr/>
        </p:nvSpPr>
        <p:spPr>
          <a:xfrm>
            <a:off x="412801" y="438554"/>
            <a:ext cx="4619383" cy="451049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>
                <a:latin typeface="Arial"/>
                <a:cs typeface="Arial"/>
              </a:rPr>
              <a:t>Past Development</a:t>
            </a:r>
            <a:endParaRPr/>
          </a:p>
        </p:txBody>
      </p:sp>
      <p:sp>
        <p:nvSpPr>
          <p:cNvPr id="37" name="shape 37"/>
          <p:cNvSpPr txBox="1"/>
          <p:nvPr/>
        </p:nvSpPr>
        <p:spPr>
          <a:xfrm>
            <a:off x="412801" y="4061651"/>
            <a:ext cx="4619383" cy="1455417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332740" algn="ctr">
              <a:spcBef>
                <a:spcPts val="100"/>
              </a:spcBef>
            </a:pPr>
            <a:r>
              <a:rPr sz="3200" b="1">
                <a:latin typeface="Arial"/>
                <a:cs typeface="Arial"/>
              </a:rPr>
              <a:t>Exponential growth of</a:t>
            </a:r>
            <a:endParaRPr/>
          </a:p>
          <a:p>
            <a:pPr marL="345440" marR="12700" algn="ctr">
              <a:lnSpc>
                <a:spcPct val="103229"/>
              </a:lnSpc>
            </a:pPr>
            <a:r>
              <a:rPr sz="3200" b="1">
                <a:latin typeface="Arial"/>
                <a:cs typeface="Arial"/>
              </a:rPr>
              <a:t>integrated circuits! (Moore's Law)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p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61550" y="1842516"/>
            <a:ext cx="1925776" cy="1256108"/>
          </a:xfrm>
          <a:prstGeom prst="rect">
            <a:avLst/>
          </a:prstGeom>
        </p:spPr>
      </p:pic>
      <p:pic>
        <p:nvPicPr>
          <p:cNvPr id="3" name="shap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8589" y="2247722"/>
            <a:ext cx="708695" cy="871278"/>
          </a:xfrm>
          <a:prstGeom prst="rect">
            <a:avLst/>
          </a:prstGeom>
        </p:spPr>
      </p:pic>
      <p:pic>
        <p:nvPicPr>
          <p:cNvPr id="4" name="shap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68065" y="2214372"/>
            <a:ext cx="649300" cy="864457"/>
          </a:xfrm>
          <a:prstGeom prst="rect">
            <a:avLst/>
          </a:prstGeom>
        </p:spPr>
      </p:pic>
      <p:pic>
        <p:nvPicPr>
          <p:cNvPr id="5" name="shap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23460" y="4184904"/>
            <a:ext cx="2657856" cy="2363724"/>
          </a:xfrm>
          <a:prstGeom prst="rect">
            <a:avLst/>
          </a:prstGeom>
        </p:spPr>
      </p:pic>
      <p:sp>
        <p:nvSpPr>
          <p:cNvPr id="6" name="shape 6"/>
          <p:cNvSpPr txBox="1"/>
          <p:nvPr/>
        </p:nvSpPr>
        <p:spPr>
          <a:xfrm>
            <a:off x="412801" y="3355892"/>
            <a:ext cx="7043776" cy="365919"/>
          </a:xfrm>
          <a:prstGeom prst="rect">
            <a:avLst/>
          </a:prstGeom>
          <a:noFill/>
        </p:spPr>
        <p:txBody>
          <a:bodyPr vertOverflow="overflow" horzOverflow="overflow" wrap="square" lIns="0" tIns="0" rIns="0" bIns="0" numCol="1" compatLnSpc="0">
            <a:spAutoFit/>
          </a:bodyPr>
          <a:lstStyle/>
          <a:p>
            <a:pPr marL="12700">
              <a:lnSpc>
                <a:spcPts val="2840"/>
              </a:lnSpc>
            </a:pPr>
            <a:r>
              <a:rPr sz="2400">
                <a:latin typeface="Arial"/>
                <a:cs typeface="Arial"/>
              </a:rPr>
              <a:t>➔Today‘s technologies are approaching their limits!</a:t>
            </a:r>
            <a:endParaRPr/>
          </a:p>
        </p:txBody>
      </p:sp>
      <p:sp>
        <p:nvSpPr>
          <p:cNvPr id="8" name="shape 8"/>
          <p:cNvSpPr txBox="1"/>
          <p:nvPr/>
        </p:nvSpPr>
        <p:spPr>
          <a:xfrm>
            <a:off x="6298438" y="1477837"/>
            <a:ext cx="3172535" cy="555110"/>
          </a:xfrm>
          <a:prstGeom prst="rect">
            <a:avLst/>
          </a:prstGeom>
          <a:noFill/>
        </p:spPr>
        <p:txBody>
          <a:bodyPr vertOverflow="overflow" horzOverflow="overflow" wrap="square" lIns="0" tIns="0" rIns="0" bIns="0" numCol="1" compatLnSpc="0">
            <a:spAutoFit/>
          </a:bodyPr>
          <a:lstStyle/>
          <a:p>
            <a:pPr marL="12700" marR="12700" algn="ctr">
              <a:lnSpc>
                <a:spcPct val="103606"/>
              </a:lnSpc>
            </a:pPr>
            <a:r>
              <a:rPr sz="1800" spc="-5">
                <a:latin typeface="Arial"/>
                <a:cs typeface="Arial"/>
              </a:rPr>
              <a:t>Computer cooling as in nuclear </a:t>
            </a:r>
            <a:r>
              <a:rPr sz="1800">
                <a:latin typeface="Arial"/>
                <a:cs typeface="Arial"/>
              </a:rPr>
              <a:t>power plants?</a:t>
            </a:r>
            <a:endParaRPr/>
          </a:p>
        </p:txBody>
      </p:sp>
      <p:sp>
        <p:nvSpPr>
          <p:cNvPr id="9" name="shape 9"/>
          <p:cNvSpPr txBox="1"/>
          <p:nvPr/>
        </p:nvSpPr>
        <p:spPr>
          <a:xfrm>
            <a:off x="7887462" y="5592310"/>
            <a:ext cx="1945224" cy="555690"/>
          </a:xfrm>
          <a:prstGeom prst="rect">
            <a:avLst/>
          </a:prstGeom>
          <a:noFill/>
        </p:spPr>
        <p:txBody>
          <a:bodyPr vertOverflow="overflow" horzOverflow="overflow" wrap="square" lIns="0" tIns="0" rIns="0" bIns="0" numCol="1" compatLnSpc="0">
            <a:spAutoFit/>
          </a:bodyPr>
          <a:lstStyle/>
          <a:p>
            <a:pPr marL="12700" marR="12700" algn="just">
              <a:lnSpc>
                <a:spcPct val="102843"/>
              </a:lnSpc>
            </a:pPr>
            <a:r>
              <a:rPr sz="1800">
                <a:latin typeface="Arial"/>
                <a:cs typeface="Arial"/>
              </a:rPr>
              <a:t>…even with further advancements.</a:t>
            </a:r>
            <a:endParaRPr/>
          </a:p>
        </p:txBody>
      </p:sp>
      <p:sp>
        <p:nvSpPr>
          <p:cNvPr id="10" name="shape 10"/>
          <p:cNvSpPr txBox="1"/>
          <p:nvPr/>
        </p:nvSpPr>
        <p:spPr>
          <a:xfrm>
            <a:off x="412801" y="438554"/>
            <a:ext cx="4744620" cy="2660347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>
                <a:latin typeface="Arial"/>
                <a:cs typeface="Arial"/>
              </a:rPr>
              <a:t>Leading </a:t>
            </a:r>
            <a:r>
              <a:rPr sz="3000" b="1" spc="-5">
                <a:latin typeface="Arial"/>
                <a:cs typeface="Arial"/>
              </a:rPr>
              <a:t>to</a:t>
            </a:r>
            <a:r>
              <a:rPr sz="3000" b="1">
                <a:latin typeface="Arial"/>
                <a:cs typeface="Arial"/>
              </a:rPr>
              <a:t>…</a:t>
            </a:r>
            <a:endParaRPr/>
          </a:p>
          <a:p>
            <a:pPr>
              <a:lnSpc>
                <a:spcPts val="1200"/>
              </a:lnSpc>
            </a:pPr>
            <a:endParaRPr sz="1200"/>
          </a:p>
          <a:p>
            <a:pPr>
              <a:lnSpc>
                <a:spcPts val="1200"/>
              </a:lnSpc>
            </a:pPr>
            <a:endParaRPr sz="1200"/>
          </a:p>
          <a:p>
            <a:pPr marL="1158240" marR="12700" algn="ctr">
              <a:lnSpc>
                <a:spcPct val="104438"/>
              </a:lnSpc>
              <a:spcBef>
                <a:spcPts val="2200"/>
              </a:spcBef>
            </a:pPr>
            <a:r>
              <a:rPr sz="1800">
                <a:latin typeface="Arial"/>
                <a:cs typeface="Arial"/>
              </a:rPr>
              <a:t>Transistors approaching the atomic scale?</a:t>
            </a:r>
            <a:endParaRPr/>
          </a:p>
          <a:p>
            <a:pPr marL="2319020">
              <a:spcBef>
                <a:spcPts val="1800"/>
              </a:spcBef>
            </a:pPr>
            <a:r>
              <a:rPr sz="5400" b="1">
                <a:latin typeface="Verdana"/>
                <a:cs typeface="Verdana"/>
              </a:rPr>
              <a:t>=</a:t>
            </a:r>
            <a:endParaRPr/>
          </a:p>
        </p:txBody>
      </p:sp>
      <p:sp>
        <p:nvSpPr>
          <p:cNvPr id="11" name="shape 11"/>
          <p:cNvSpPr txBox="1"/>
          <p:nvPr/>
        </p:nvSpPr>
        <p:spPr>
          <a:xfrm>
            <a:off x="2907030" y="2149473"/>
            <a:ext cx="245110" cy="457200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>
                <a:latin typeface="Verdana"/>
                <a:cs typeface="Verdana"/>
              </a:rPr>
              <a:t>?</a:t>
            </a:r>
            <a:endParaRPr/>
          </a:p>
        </p:txBody>
      </p:sp>
      <p:sp>
        <p:nvSpPr>
          <p:cNvPr id="12" name="shape 12"/>
          <p:cNvSpPr txBox="1"/>
          <p:nvPr/>
        </p:nvSpPr>
        <p:spPr>
          <a:xfrm>
            <a:off x="1135177" y="4228063"/>
            <a:ext cx="3209236" cy="819420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>
                <a:latin typeface="Arial"/>
                <a:cs typeface="Arial"/>
              </a:rPr>
              <a:t>Besides that…</a:t>
            </a:r>
            <a:endParaRPr/>
          </a:p>
          <a:p>
            <a:pPr marL="12700">
              <a:lnSpc>
                <a:spcPts val="1765"/>
              </a:lnSpc>
            </a:pPr>
            <a:r>
              <a:rPr sz="1800">
                <a:latin typeface="Arial"/>
                <a:cs typeface="Arial"/>
              </a:rPr>
              <a:t>Many problems remain hard for</a:t>
            </a:r>
            <a:endParaRPr/>
          </a:p>
          <a:p>
            <a:pPr marL="12700">
              <a:spcBef>
                <a:spcPts val="200"/>
              </a:spcBef>
            </a:pPr>
            <a:r>
              <a:rPr sz="1800">
                <a:latin typeface="Arial"/>
                <a:cs typeface="Arial"/>
              </a:rPr>
              <a:t>today’s computing technologies</a:t>
            </a:r>
            <a:endParaRPr/>
          </a:p>
        </p:txBody>
      </p:sp>
      <p:grpSp>
        <p:nvGrpSpPr>
          <p:cNvPr id="13" name="shape 2">
            <a:extLst>
              <a:ext uri="{FF2B5EF4-FFF2-40B4-BE49-F238E27FC236}">
                <a16:creationId xmlns:a16="http://schemas.microsoft.com/office/drawing/2014/main" id="{75048442-33C9-0EA3-9681-BFA370FD782A}"/>
              </a:ext>
            </a:extLst>
          </p:cNvPr>
          <p:cNvGrpSpPr/>
          <p:nvPr/>
        </p:nvGrpSpPr>
        <p:grpSpPr>
          <a:xfrm>
            <a:off x="10957561" y="431399"/>
            <a:ext cx="806017" cy="425089"/>
            <a:chOff x="0" y="0"/>
            <a:chExt cx="806017" cy="425089"/>
          </a:xfrm>
        </p:grpSpPr>
        <p:sp>
          <p:nvSpPr>
            <p:cNvPr id="14" name="shape 3">
              <a:extLst>
                <a:ext uri="{FF2B5EF4-FFF2-40B4-BE49-F238E27FC236}">
                  <a16:creationId xmlns:a16="http://schemas.microsoft.com/office/drawing/2014/main" id="{DF8AFDB0-7E7D-83C1-6E5F-8C5397EF15FB}"/>
                </a:ext>
              </a:extLst>
            </p:cNvPr>
            <p:cNvSpPr/>
            <p:nvPr/>
          </p:nvSpPr>
          <p:spPr>
            <a:xfrm>
              <a:off x="76112" y="348928"/>
              <a:ext cx="76176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shape 4">
              <a:extLst>
                <a:ext uri="{FF2B5EF4-FFF2-40B4-BE49-F238E27FC236}">
                  <a16:creationId xmlns:a16="http://schemas.microsoft.com/office/drawing/2014/main" id="{3FFBA5DE-E498-C8AE-432F-AB8BF2B508B5}"/>
                </a:ext>
              </a:extLst>
            </p:cNvPr>
            <p:cNvSpPr/>
            <p:nvPr/>
          </p:nvSpPr>
          <p:spPr>
            <a:xfrm>
              <a:off x="239293" y="348928"/>
              <a:ext cx="239516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shape 5">
              <a:extLst>
                <a:ext uri="{FF2B5EF4-FFF2-40B4-BE49-F238E27FC236}">
                  <a16:creationId xmlns:a16="http://schemas.microsoft.com/office/drawing/2014/main" id="{72081A6B-0A54-A797-1C63-E32C10372FBF}"/>
                </a:ext>
              </a:extLst>
            </p:cNvPr>
            <p:cNvSpPr/>
            <p:nvPr/>
          </p:nvSpPr>
          <p:spPr>
            <a:xfrm>
              <a:off x="566154" y="348929"/>
              <a:ext cx="76175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shape 6">
              <a:extLst>
                <a:ext uri="{FF2B5EF4-FFF2-40B4-BE49-F238E27FC236}">
                  <a16:creationId xmlns:a16="http://schemas.microsoft.com/office/drawing/2014/main" id="{EB4F6105-7B45-CA68-9B4C-55400352D2A5}"/>
                </a:ext>
              </a:extLst>
            </p:cNvPr>
            <p:cNvSpPr/>
            <p:nvPr/>
          </p:nvSpPr>
          <p:spPr>
            <a:xfrm>
              <a:off x="729842" y="348929"/>
              <a:ext cx="76175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shape 7">
              <a:extLst>
                <a:ext uri="{FF2B5EF4-FFF2-40B4-BE49-F238E27FC236}">
                  <a16:creationId xmlns:a16="http://schemas.microsoft.com/office/drawing/2014/main" id="{B8B906C7-C4FD-D85A-AC78-7DE8BC5F640A}"/>
                </a:ext>
              </a:extLst>
            </p:cNvPr>
            <p:cNvSpPr/>
            <p:nvPr/>
          </p:nvSpPr>
          <p:spPr>
            <a:xfrm>
              <a:off x="76112" y="76297"/>
              <a:ext cx="76176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shape 8">
              <a:extLst>
                <a:ext uri="{FF2B5EF4-FFF2-40B4-BE49-F238E27FC236}">
                  <a16:creationId xmlns:a16="http://schemas.microsoft.com/office/drawing/2014/main" id="{4F9E5D58-9BDF-41CF-6D4A-CBB325BA03B1}"/>
                </a:ext>
              </a:extLst>
            </p:cNvPr>
            <p:cNvSpPr/>
            <p:nvPr/>
          </p:nvSpPr>
          <p:spPr>
            <a:xfrm>
              <a:off x="239292" y="76297"/>
              <a:ext cx="76344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shape 9">
              <a:extLst>
                <a:ext uri="{FF2B5EF4-FFF2-40B4-BE49-F238E27FC236}">
                  <a16:creationId xmlns:a16="http://schemas.microsoft.com/office/drawing/2014/main" id="{46E49E52-4A4E-B02E-A23B-98662E5F8FF2}"/>
                </a:ext>
              </a:extLst>
            </p:cNvPr>
            <p:cNvSpPr/>
            <p:nvPr/>
          </p:nvSpPr>
          <p:spPr>
            <a:xfrm>
              <a:off x="402641" y="76297"/>
              <a:ext cx="76168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shape 10">
              <a:extLst>
                <a:ext uri="{FF2B5EF4-FFF2-40B4-BE49-F238E27FC236}">
                  <a16:creationId xmlns:a16="http://schemas.microsoft.com/office/drawing/2014/main" id="{E1633C92-6C20-D59A-6F32-1CBC35DE7FBB}"/>
                </a:ext>
              </a:extLst>
            </p:cNvPr>
            <p:cNvSpPr/>
            <p:nvPr/>
          </p:nvSpPr>
          <p:spPr>
            <a:xfrm>
              <a:off x="566154" y="76297"/>
              <a:ext cx="76175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shape 11">
              <a:extLst>
                <a:ext uri="{FF2B5EF4-FFF2-40B4-BE49-F238E27FC236}">
                  <a16:creationId xmlns:a16="http://schemas.microsoft.com/office/drawing/2014/main" id="{66B270D3-B5BF-1A7C-5DE7-BDB0D3B99D92}"/>
                </a:ext>
              </a:extLst>
            </p:cNvPr>
            <p:cNvSpPr/>
            <p:nvPr/>
          </p:nvSpPr>
          <p:spPr>
            <a:xfrm>
              <a:off x="729842" y="76297"/>
              <a:ext cx="76176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shape 12">
              <a:extLst>
                <a:ext uri="{FF2B5EF4-FFF2-40B4-BE49-F238E27FC236}">
                  <a16:creationId xmlns:a16="http://schemas.microsoft.com/office/drawing/2014/main" id="{35F87F73-8EF9-9429-5DE0-C1F19103843F}"/>
                </a:ext>
              </a:extLst>
            </p:cNvPr>
            <p:cNvSpPr/>
            <p:nvPr/>
          </p:nvSpPr>
          <p:spPr>
            <a:xfrm>
              <a:off x="-1" y="0"/>
              <a:ext cx="315637" cy="76297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shape 13">
              <a:extLst>
                <a:ext uri="{FF2B5EF4-FFF2-40B4-BE49-F238E27FC236}">
                  <a16:creationId xmlns:a16="http://schemas.microsoft.com/office/drawing/2014/main" id="{E16336A7-5D30-0C80-979E-D659CF67FAEA}"/>
                </a:ext>
              </a:extLst>
            </p:cNvPr>
            <p:cNvSpPr/>
            <p:nvPr/>
          </p:nvSpPr>
          <p:spPr>
            <a:xfrm>
              <a:off x="402641" y="0"/>
              <a:ext cx="403377" cy="76297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2"/>
          <p:cNvGrpSpPr/>
          <p:nvPr/>
        </p:nvGrpSpPr>
        <p:grpSpPr>
          <a:xfrm>
            <a:off x="10957561" y="431399"/>
            <a:ext cx="806017" cy="425089"/>
            <a:chOff x="0" y="0"/>
            <a:chExt cx="806017" cy="425089"/>
          </a:xfrm>
        </p:grpSpPr>
        <p:sp>
          <p:nvSpPr>
            <p:cNvPr id="3" name="shape 3"/>
            <p:cNvSpPr/>
            <p:nvPr/>
          </p:nvSpPr>
          <p:spPr>
            <a:xfrm>
              <a:off x="76112" y="348928"/>
              <a:ext cx="76176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shape 4"/>
            <p:cNvSpPr/>
            <p:nvPr/>
          </p:nvSpPr>
          <p:spPr>
            <a:xfrm>
              <a:off x="239293" y="348928"/>
              <a:ext cx="239516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shape 5"/>
            <p:cNvSpPr/>
            <p:nvPr/>
          </p:nvSpPr>
          <p:spPr>
            <a:xfrm>
              <a:off x="566154" y="348929"/>
              <a:ext cx="76175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shape 6"/>
            <p:cNvSpPr/>
            <p:nvPr/>
          </p:nvSpPr>
          <p:spPr>
            <a:xfrm>
              <a:off x="729842" y="348929"/>
              <a:ext cx="76175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shape 7"/>
            <p:cNvSpPr/>
            <p:nvPr/>
          </p:nvSpPr>
          <p:spPr>
            <a:xfrm>
              <a:off x="76112" y="76297"/>
              <a:ext cx="76176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shape 8"/>
            <p:cNvSpPr/>
            <p:nvPr/>
          </p:nvSpPr>
          <p:spPr>
            <a:xfrm>
              <a:off x="239292" y="76297"/>
              <a:ext cx="76344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shape 9"/>
            <p:cNvSpPr/>
            <p:nvPr/>
          </p:nvSpPr>
          <p:spPr>
            <a:xfrm>
              <a:off x="402641" y="76297"/>
              <a:ext cx="76168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shape 10"/>
            <p:cNvSpPr/>
            <p:nvPr/>
          </p:nvSpPr>
          <p:spPr>
            <a:xfrm>
              <a:off x="566154" y="76297"/>
              <a:ext cx="76175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shape 11"/>
            <p:cNvSpPr/>
            <p:nvPr/>
          </p:nvSpPr>
          <p:spPr>
            <a:xfrm>
              <a:off x="729842" y="76297"/>
              <a:ext cx="76176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shape 12"/>
            <p:cNvSpPr/>
            <p:nvPr/>
          </p:nvSpPr>
          <p:spPr>
            <a:xfrm>
              <a:off x="-1" y="0"/>
              <a:ext cx="315637" cy="76297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shape 13"/>
            <p:cNvSpPr/>
            <p:nvPr/>
          </p:nvSpPr>
          <p:spPr>
            <a:xfrm>
              <a:off x="402641" y="0"/>
              <a:ext cx="403377" cy="76297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2" name="shape 32"/>
          <p:cNvSpPr txBox="1"/>
          <p:nvPr/>
        </p:nvSpPr>
        <p:spPr>
          <a:xfrm>
            <a:off x="412801" y="438554"/>
            <a:ext cx="7523099" cy="5081841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 dirty="0">
                <a:latin typeface="Arial"/>
                <a:cs typeface="Arial"/>
              </a:rPr>
              <a:t>Quantum Computing: The Next Big Thing</a:t>
            </a:r>
            <a:endParaRPr dirty="0"/>
          </a:p>
          <a:p>
            <a:pPr marL="366268" indent="-353568">
              <a:spcBef>
                <a:spcPts val="1400"/>
              </a:spcBef>
              <a:buSzPts val="2000"/>
              <a:buFont typeface="Arial"/>
              <a:buChar char="■"/>
            </a:pPr>
            <a:r>
              <a:rPr sz="2000" dirty="0">
                <a:latin typeface="Arial"/>
                <a:cs typeface="Arial"/>
              </a:rPr>
              <a:t>Huge interest…</a:t>
            </a:r>
            <a:endParaRPr dirty="0"/>
          </a:p>
          <a:p>
            <a:pPr marL="253365" algn="just">
              <a:spcBef>
                <a:spcPts val="200"/>
              </a:spcBef>
              <a:tabLst>
                <a:tab pos="610108" algn="l"/>
              </a:tabLst>
            </a:pPr>
            <a:r>
              <a:rPr sz="2000" spc="5" dirty="0">
                <a:latin typeface="Arial"/>
                <a:cs typeface="Arial"/>
              </a:rPr>
              <a:t>□	</a:t>
            </a:r>
            <a:r>
              <a:rPr sz="2000" dirty="0">
                <a:latin typeface="Arial"/>
                <a:cs typeface="Arial"/>
              </a:rPr>
              <a:t>from big Players: IBM, Google, Microsoft, Amazon, …</a:t>
            </a:r>
            <a:endParaRPr dirty="0"/>
          </a:p>
          <a:p>
            <a:pPr marL="253365" algn="just">
              <a:spcBef>
                <a:spcPts val="200"/>
              </a:spcBef>
              <a:tabLst>
                <a:tab pos="610108" algn="l"/>
              </a:tabLst>
            </a:pPr>
            <a:r>
              <a:rPr sz="2000" spc="5" dirty="0">
                <a:latin typeface="Arial"/>
                <a:cs typeface="Arial"/>
              </a:rPr>
              <a:t>□	</a:t>
            </a:r>
            <a:r>
              <a:rPr sz="2000" dirty="0">
                <a:latin typeface="Arial"/>
                <a:cs typeface="Arial"/>
              </a:rPr>
              <a:t>from Startups: AQT, </a:t>
            </a:r>
            <a:r>
              <a:rPr sz="2000" dirty="0" err="1">
                <a:latin typeface="Arial"/>
                <a:cs typeface="Arial"/>
              </a:rPr>
              <a:t>Rigetti</a:t>
            </a:r>
            <a:r>
              <a:rPr sz="2000" spc="-5" dirty="0">
                <a:latin typeface="Arial"/>
                <a:cs typeface="Arial"/>
              </a:rPr>
              <a:t>, </a:t>
            </a:r>
            <a:r>
              <a:rPr sz="2000" dirty="0" err="1">
                <a:latin typeface="Arial"/>
                <a:cs typeface="Arial"/>
              </a:rPr>
              <a:t>IonQ</a:t>
            </a:r>
            <a:r>
              <a:rPr sz="2000" dirty="0">
                <a:latin typeface="Arial"/>
                <a:cs typeface="Arial"/>
              </a:rPr>
              <a:t>, …</a:t>
            </a:r>
            <a:endParaRPr dirty="0"/>
          </a:p>
          <a:p>
            <a:pPr marL="366268" indent="-353568">
              <a:spcBef>
                <a:spcPts val="2700"/>
              </a:spcBef>
              <a:buSzPts val="2000"/>
              <a:buFont typeface="Arial"/>
              <a:buChar char="■"/>
            </a:pPr>
            <a:r>
              <a:rPr sz="2000" dirty="0">
                <a:latin typeface="Arial"/>
                <a:cs typeface="Arial"/>
              </a:rPr>
              <a:t>Exponential improvements in the best case</a:t>
            </a:r>
            <a:endParaRPr dirty="0"/>
          </a:p>
          <a:p>
            <a:pPr marL="253365" marR="2934335">
              <a:lnSpc>
                <a:spcPct val="108792"/>
              </a:lnSpc>
              <a:tabLst>
                <a:tab pos="610108" algn="l"/>
              </a:tabLst>
            </a:pPr>
            <a:r>
              <a:rPr sz="2000" spc="5" dirty="0">
                <a:latin typeface="Arial"/>
                <a:cs typeface="Arial"/>
              </a:rPr>
              <a:t>□	</a:t>
            </a:r>
            <a:r>
              <a:rPr sz="2000" dirty="0">
                <a:latin typeface="Arial"/>
                <a:cs typeface="Arial"/>
              </a:rPr>
              <a:t>Integer factoring in polynomial time </a:t>
            </a:r>
            <a:r>
              <a:rPr sz="2000" spc="5" dirty="0">
                <a:latin typeface="Arial"/>
                <a:cs typeface="Arial"/>
              </a:rPr>
              <a:t>□	</a:t>
            </a:r>
            <a:r>
              <a:rPr sz="2000" spc="-5" dirty="0">
                <a:latin typeface="Arial"/>
                <a:cs typeface="Arial"/>
              </a:rPr>
              <a:t>Break current internet cryptography</a:t>
            </a:r>
            <a:endParaRPr dirty="0"/>
          </a:p>
          <a:p>
            <a:pPr>
              <a:lnSpc>
                <a:spcPts val="500"/>
              </a:lnSpc>
            </a:pPr>
            <a:endParaRPr sz="1200" dirty="0"/>
          </a:p>
          <a:p>
            <a:pPr marL="366268" indent="-353568">
              <a:spcBef>
                <a:spcPts val="2300"/>
              </a:spcBef>
              <a:buSzPts val="2000"/>
              <a:buFont typeface="Arial"/>
              <a:buChar char="■"/>
            </a:pPr>
            <a:r>
              <a:rPr sz="2000" dirty="0">
                <a:latin typeface="Arial"/>
                <a:cs typeface="Arial"/>
              </a:rPr>
              <a:t>Various further application domains</a:t>
            </a:r>
            <a:endParaRPr dirty="0"/>
          </a:p>
          <a:p>
            <a:pPr marL="253365">
              <a:spcBef>
                <a:spcPts val="200"/>
              </a:spcBef>
              <a:tabLst>
                <a:tab pos="610108" algn="l"/>
              </a:tabLst>
            </a:pPr>
            <a:r>
              <a:rPr sz="2000" spc="5" dirty="0">
                <a:latin typeface="Arial"/>
                <a:cs typeface="Arial"/>
              </a:rPr>
              <a:t>□	</a:t>
            </a:r>
            <a:r>
              <a:rPr sz="2000" dirty="0">
                <a:latin typeface="Arial"/>
                <a:cs typeface="Arial"/>
              </a:rPr>
              <a:t>Nature</a:t>
            </a:r>
            <a:endParaRPr dirty="0"/>
          </a:p>
          <a:p>
            <a:pPr marL="253365">
              <a:spcBef>
                <a:spcPts val="200"/>
              </a:spcBef>
              <a:tabLst>
                <a:tab pos="610108" algn="l"/>
              </a:tabLst>
            </a:pPr>
            <a:r>
              <a:rPr sz="2000" spc="5" dirty="0">
                <a:latin typeface="Arial"/>
                <a:cs typeface="Arial"/>
              </a:rPr>
              <a:t>□	</a:t>
            </a:r>
            <a:r>
              <a:rPr sz="2000" dirty="0">
                <a:latin typeface="Arial"/>
                <a:cs typeface="Arial"/>
              </a:rPr>
              <a:t>Optimization</a:t>
            </a:r>
            <a:endParaRPr dirty="0"/>
          </a:p>
          <a:p>
            <a:pPr marL="253365">
              <a:spcBef>
                <a:spcPts val="300"/>
              </a:spcBef>
              <a:tabLst>
                <a:tab pos="610108" algn="l"/>
              </a:tabLst>
            </a:pPr>
            <a:r>
              <a:rPr sz="2000" spc="5" dirty="0">
                <a:latin typeface="Arial"/>
                <a:cs typeface="Arial"/>
              </a:rPr>
              <a:t>□	</a:t>
            </a:r>
            <a:r>
              <a:rPr sz="2000" dirty="0">
                <a:latin typeface="Arial"/>
                <a:cs typeface="Arial"/>
              </a:rPr>
              <a:t>Finance</a:t>
            </a:r>
            <a:endParaRPr dirty="0"/>
          </a:p>
          <a:p>
            <a:pPr marL="253365" algn="just">
              <a:spcBef>
                <a:spcPts val="200"/>
              </a:spcBef>
              <a:tabLst>
                <a:tab pos="610108" algn="l"/>
              </a:tabLst>
            </a:pPr>
            <a:r>
              <a:rPr sz="2000" spc="5" dirty="0">
                <a:latin typeface="Arial"/>
                <a:cs typeface="Arial"/>
              </a:rPr>
              <a:t>□	</a:t>
            </a:r>
            <a:r>
              <a:rPr sz="2000" dirty="0">
                <a:latin typeface="Arial"/>
                <a:cs typeface="Arial"/>
              </a:rPr>
              <a:t>Machine Learning</a:t>
            </a:r>
            <a:endParaRPr dirty="0"/>
          </a:p>
          <a:p>
            <a:pPr marL="253365" algn="just">
              <a:spcBef>
                <a:spcPts val="200"/>
              </a:spcBef>
              <a:tabLst>
                <a:tab pos="610108" algn="l"/>
              </a:tabLst>
            </a:pPr>
            <a:r>
              <a:rPr sz="2000" spc="5" dirty="0">
                <a:latin typeface="Arial"/>
                <a:cs typeface="Arial"/>
              </a:rPr>
              <a:t>□	</a:t>
            </a:r>
            <a:r>
              <a:rPr sz="2000" dirty="0">
                <a:latin typeface="Arial"/>
                <a:cs typeface="Arial"/>
              </a:rPr>
              <a:t>…</a:t>
            </a:r>
            <a:endParaRPr dirty="0"/>
          </a:p>
        </p:txBody>
      </p:sp>
      <p:pic>
        <p:nvPicPr>
          <p:cNvPr id="14" name="shape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92479" y="1174492"/>
            <a:ext cx="1832888" cy="734071"/>
          </a:xfrm>
          <a:prstGeom prst="rect">
            <a:avLst/>
          </a:prstGeom>
        </p:spPr>
      </p:pic>
      <p:pic>
        <p:nvPicPr>
          <p:cNvPr id="15" name="shape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92484" y="2123936"/>
            <a:ext cx="2887495" cy="613194"/>
          </a:xfrm>
          <a:prstGeom prst="rect">
            <a:avLst/>
          </a:prstGeom>
        </p:spPr>
      </p:pic>
      <p:pic>
        <p:nvPicPr>
          <p:cNvPr id="16" name="shape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69075" y="2107683"/>
            <a:ext cx="1083594" cy="648735"/>
          </a:xfrm>
          <a:prstGeom prst="rect">
            <a:avLst/>
          </a:prstGeom>
        </p:spPr>
      </p:pic>
      <p:pic>
        <p:nvPicPr>
          <p:cNvPr id="17" name="shape 1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708892" y="1174492"/>
            <a:ext cx="2150379" cy="715795"/>
          </a:xfrm>
          <a:prstGeom prst="rect">
            <a:avLst/>
          </a:prstGeom>
        </p:spPr>
      </p:pic>
      <p:pic>
        <p:nvPicPr>
          <p:cNvPr id="18" name="shape 1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15206" y="3062120"/>
            <a:ext cx="1859476" cy="662536"/>
          </a:xfrm>
          <a:prstGeom prst="rect">
            <a:avLst/>
          </a:prstGeom>
        </p:spPr>
      </p:pic>
      <p:pic>
        <p:nvPicPr>
          <p:cNvPr id="19" name="shape 1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93076" y="3985475"/>
            <a:ext cx="1837944" cy="635537"/>
          </a:xfrm>
          <a:prstGeom prst="rect">
            <a:avLst/>
          </a:prstGeom>
        </p:spPr>
      </p:pic>
      <p:pic>
        <p:nvPicPr>
          <p:cNvPr id="20" name="shape 2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457170" y="3003826"/>
            <a:ext cx="2134768" cy="716258"/>
          </a:xfrm>
          <a:prstGeom prst="rect">
            <a:avLst/>
          </a:prstGeom>
        </p:spPr>
      </p:pic>
      <p:grpSp>
        <p:nvGrpSpPr>
          <p:cNvPr id="21" name="shape 21"/>
          <p:cNvGrpSpPr/>
          <p:nvPr/>
        </p:nvGrpSpPr>
        <p:grpSpPr>
          <a:xfrm>
            <a:off x="3219623" y="5140117"/>
            <a:ext cx="251907" cy="252054"/>
            <a:chOff x="0" y="0"/>
            <a:chExt cx="251907" cy="252053"/>
          </a:xfrm>
        </p:grpSpPr>
        <p:sp>
          <p:nvSpPr>
            <p:cNvPr id="22" name="shape 22"/>
            <p:cNvSpPr/>
            <p:nvPr/>
          </p:nvSpPr>
          <p:spPr>
            <a:xfrm>
              <a:off x="0" y="229813"/>
              <a:ext cx="251907" cy="22241"/>
            </a:xfrm>
            <a:prstGeom prst="rect">
              <a:avLst/>
            </a:pr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shape 23"/>
            <p:cNvSpPr/>
            <p:nvPr/>
          </p:nvSpPr>
          <p:spPr>
            <a:xfrm>
              <a:off x="0" y="0"/>
              <a:ext cx="22228" cy="229814"/>
            </a:xfrm>
            <a:prstGeom prst="rect">
              <a:avLst/>
            </a:pr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shape 24"/>
            <p:cNvSpPr/>
            <p:nvPr/>
          </p:nvSpPr>
          <p:spPr>
            <a:xfrm>
              <a:off x="44454" y="181627"/>
              <a:ext cx="29637" cy="29654"/>
            </a:xfrm>
            <a:custGeom>
              <a:avLst/>
              <a:gdLst/>
              <a:ahLst/>
              <a:cxnLst/>
              <a:rect l="0" t="0" r="0" b="0"/>
              <a:pathLst>
                <a:path w="29637" h="29654">
                  <a:moveTo>
                    <a:pt x="29636" y="14827"/>
                  </a:moveTo>
                  <a:cubicBezTo>
                    <a:pt x="29636" y="23015"/>
                    <a:pt x="23002" y="29653"/>
                    <a:pt x="14818" y="29653"/>
                  </a:cubicBezTo>
                  <a:cubicBezTo>
                    <a:pt x="6634" y="29653"/>
                    <a:pt x="0" y="23015"/>
                    <a:pt x="0" y="14827"/>
                  </a:cubicBezTo>
                  <a:cubicBezTo>
                    <a:pt x="0" y="6638"/>
                    <a:pt x="6634" y="0"/>
                    <a:pt x="14818" y="0"/>
                  </a:cubicBezTo>
                  <a:cubicBezTo>
                    <a:pt x="23002" y="0"/>
                    <a:pt x="29636" y="6638"/>
                    <a:pt x="29636" y="14827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shape 25"/>
            <p:cNvSpPr/>
            <p:nvPr/>
          </p:nvSpPr>
          <p:spPr>
            <a:xfrm>
              <a:off x="59272" y="133440"/>
              <a:ext cx="29637" cy="29654"/>
            </a:xfrm>
            <a:custGeom>
              <a:avLst/>
              <a:gdLst/>
              <a:ahLst/>
              <a:cxnLst/>
              <a:rect l="0" t="0" r="0" b="0"/>
              <a:pathLst>
                <a:path w="29637" h="29654">
                  <a:moveTo>
                    <a:pt x="29636" y="14827"/>
                  </a:moveTo>
                  <a:cubicBezTo>
                    <a:pt x="29636" y="23015"/>
                    <a:pt x="23002" y="29653"/>
                    <a:pt x="14818" y="29653"/>
                  </a:cubicBezTo>
                  <a:cubicBezTo>
                    <a:pt x="6634" y="29653"/>
                    <a:pt x="0" y="23015"/>
                    <a:pt x="0" y="14827"/>
                  </a:cubicBezTo>
                  <a:cubicBezTo>
                    <a:pt x="0" y="6638"/>
                    <a:pt x="6634" y="0"/>
                    <a:pt x="14818" y="0"/>
                  </a:cubicBezTo>
                  <a:cubicBezTo>
                    <a:pt x="23002" y="0"/>
                    <a:pt x="29636" y="6638"/>
                    <a:pt x="29636" y="14827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shape 26"/>
            <p:cNvSpPr/>
            <p:nvPr/>
          </p:nvSpPr>
          <p:spPr>
            <a:xfrm>
              <a:off x="111135" y="140853"/>
              <a:ext cx="29637" cy="29654"/>
            </a:xfrm>
            <a:custGeom>
              <a:avLst/>
              <a:gdLst/>
              <a:ahLst/>
              <a:cxnLst/>
              <a:rect l="0" t="0" r="0" b="0"/>
              <a:pathLst>
                <a:path w="29637" h="29654">
                  <a:moveTo>
                    <a:pt x="29636" y="14827"/>
                  </a:moveTo>
                  <a:cubicBezTo>
                    <a:pt x="29636" y="23015"/>
                    <a:pt x="23002" y="29653"/>
                    <a:pt x="14818" y="29653"/>
                  </a:cubicBezTo>
                  <a:cubicBezTo>
                    <a:pt x="6634" y="29653"/>
                    <a:pt x="0" y="23015"/>
                    <a:pt x="0" y="14827"/>
                  </a:cubicBezTo>
                  <a:cubicBezTo>
                    <a:pt x="0" y="6638"/>
                    <a:pt x="6634" y="0"/>
                    <a:pt x="14818" y="0"/>
                  </a:cubicBezTo>
                  <a:cubicBezTo>
                    <a:pt x="23002" y="0"/>
                    <a:pt x="29636" y="6638"/>
                    <a:pt x="29636" y="14827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shape 27"/>
            <p:cNvSpPr/>
            <p:nvPr/>
          </p:nvSpPr>
          <p:spPr>
            <a:xfrm>
              <a:off x="111135" y="88960"/>
              <a:ext cx="29637" cy="29654"/>
            </a:xfrm>
            <a:custGeom>
              <a:avLst/>
              <a:gdLst/>
              <a:ahLst/>
              <a:cxnLst/>
              <a:rect l="0" t="0" r="0" b="0"/>
              <a:pathLst>
                <a:path w="29637" h="29654">
                  <a:moveTo>
                    <a:pt x="29636" y="14827"/>
                  </a:moveTo>
                  <a:cubicBezTo>
                    <a:pt x="29636" y="23016"/>
                    <a:pt x="23002" y="29654"/>
                    <a:pt x="14818" y="29654"/>
                  </a:cubicBezTo>
                  <a:cubicBezTo>
                    <a:pt x="6634" y="29654"/>
                    <a:pt x="0" y="23016"/>
                    <a:pt x="0" y="14827"/>
                  </a:cubicBezTo>
                  <a:cubicBezTo>
                    <a:pt x="0" y="6638"/>
                    <a:pt x="6634" y="0"/>
                    <a:pt x="14818" y="0"/>
                  </a:cubicBezTo>
                  <a:cubicBezTo>
                    <a:pt x="23002" y="0"/>
                    <a:pt x="29636" y="6638"/>
                    <a:pt x="29636" y="14827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shape 28"/>
            <p:cNvSpPr/>
            <p:nvPr/>
          </p:nvSpPr>
          <p:spPr>
            <a:xfrm>
              <a:off x="159294" y="74133"/>
              <a:ext cx="29637" cy="29654"/>
            </a:xfrm>
            <a:custGeom>
              <a:avLst/>
              <a:gdLst/>
              <a:ahLst/>
              <a:cxnLst/>
              <a:rect l="0" t="0" r="0" b="0"/>
              <a:pathLst>
                <a:path w="29637" h="29654">
                  <a:moveTo>
                    <a:pt x="29636" y="14827"/>
                  </a:moveTo>
                  <a:cubicBezTo>
                    <a:pt x="29636" y="23016"/>
                    <a:pt x="23002" y="29654"/>
                    <a:pt x="14818" y="29654"/>
                  </a:cubicBezTo>
                  <a:cubicBezTo>
                    <a:pt x="6634" y="29654"/>
                    <a:pt x="0" y="23015"/>
                    <a:pt x="0" y="14827"/>
                  </a:cubicBezTo>
                  <a:cubicBezTo>
                    <a:pt x="0" y="6638"/>
                    <a:pt x="6634" y="0"/>
                    <a:pt x="14818" y="0"/>
                  </a:cubicBezTo>
                  <a:cubicBezTo>
                    <a:pt x="23002" y="0"/>
                    <a:pt x="29636" y="6638"/>
                    <a:pt x="29636" y="14827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shape 29"/>
            <p:cNvSpPr/>
            <p:nvPr/>
          </p:nvSpPr>
          <p:spPr>
            <a:xfrm>
              <a:off x="211157" y="74133"/>
              <a:ext cx="29636" cy="29654"/>
            </a:xfrm>
            <a:custGeom>
              <a:avLst/>
              <a:gdLst/>
              <a:ahLst/>
              <a:cxnLst/>
              <a:rect l="0" t="0" r="0" b="0"/>
              <a:pathLst>
                <a:path w="29636" h="29654">
                  <a:moveTo>
                    <a:pt x="29636" y="14827"/>
                  </a:moveTo>
                  <a:cubicBezTo>
                    <a:pt x="29636" y="23016"/>
                    <a:pt x="23002" y="29654"/>
                    <a:pt x="14818" y="29654"/>
                  </a:cubicBezTo>
                  <a:cubicBezTo>
                    <a:pt x="6634" y="29654"/>
                    <a:pt x="0" y="23016"/>
                    <a:pt x="0" y="14827"/>
                  </a:cubicBezTo>
                  <a:cubicBezTo>
                    <a:pt x="0" y="6638"/>
                    <a:pt x="6634" y="0"/>
                    <a:pt x="14818" y="0"/>
                  </a:cubicBezTo>
                  <a:cubicBezTo>
                    <a:pt x="23002" y="0"/>
                    <a:pt x="29636" y="6638"/>
                    <a:pt x="29636" y="14827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shape 30"/>
            <p:cNvSpPr/>
            <p:nvPr/>
          </p:nvSpPr>
          <p:spPr>
            <a:xfrm>
              <a:off x="211157" y="18533"/>
              <a:ext cx="29637" cy="29654"/>
            </a:xfrm>
            <a:custGeom>
              <a:avLst/>
              <a:gdLst/>
              <a:ahLst/>
              <a:cxnLst/>
              <a:rect l="0" t="0" r="0" b="0"/>
              <a:pathLst>
                <a:path w="29637" h="29654">
                  <a:moveTo>
                    <a:pt x="29636" y="14827"/>
                  </a:moveTo>
                  <a:cubicBezTo>
                    <a:pt x="29636" y="23016"/>
                    <a:pt x="23002" y="29654"/>
                    <a:pt x="14818" y="29654"/>
                  </a:cubicBezTo>
                  <a:cubicBezTo>
                    <a:pt x="6634" y="29654"/>
                    <a:pt x="0" y="23016"/>
                    <a:pt x="0" y="14827"/>
                  </a:cubicBezTo>
                  <a:cubicBezTo>
                    <a:pt x="0" y="6638"/>
                    <a:pt x="6634" y="0"/>
                    <a:pt x="14818" y="0"/>
                  </a:cubicBezTo>
                  <a:cubicBezTo>
                    <a:pt x="23002" y="0"/>
                    <a:pt x="29636" y="6638"/>
                    <a:pt x="29636" y="14827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3" name="shape 33"/>
          <p:cNvGrpSpPr/>
          <p:nvPr/>
        </p:nvGrpSpPr>
        <p:grpSpPr>
          <a:xfrm>
            <a:off x="1926489" y="4076157"/>
            <a:ext cx="258569" cy="296519"/>
            <a:chOff x="0" y="0"/>
            <a:chExt cx="258569" cy="296518"/>
          </a:xfrm>
        </p:grpSpPr>
        <p:sp>
          <p:nvSpPr>
            <p:cNvPr id="34" name="shape 34"/>
            <p:cNvSpPr/>
            <p:nvPr/>
          </p:nvSpPr>
          <p:spPr>
            <a:xfrm>
              <a:off x="105949" y="126011"/>
              <a:ext cx="44455" cy="44481"/>
            </a:xfrm>
            <a:custGeom>
              <a:avLst/>
              <a:gdLst/>
              <a:ahLst/>
              <a:cxnLst/>
              <a:rect l="0" t="0" r="0" b="0"/>
              <a:pathLst>
                <a:path w="44455" h="44481">
                  <a:moveTo>
                    <a:pt x="44454" y="22240"/>
                  </a:moveTo>
                  <a:cubicBezTo>
                    <a:pt x="44454" y="34525"/>
                    <a:pt x="34501" y="44480"/>
                    <a:pt x="22227" y="44480"/>
                  </a:cubicBezTo>
                  <a:cubicBezTo>
                    <a:pt x="9953" y="44480"/>
                    <a:pt x="0" y="34525"/>
                    <a:pt x="0" y="22240"/>
                  </a:cubicBezTo>
                  <a:cubicBezTo>
                    <a:pt x="0" y="9959"/>
                    <a:pt x="9953" y="0"/>
                    <a:pt x="22227" y="0"/>
                  </a:cubicBezTo>
                  <a:cubicBezTo>
                    <a:pt x="34501" y="0"/>
                    <a:pt x="44454" y="9959"/>
                    <a:pt x="44454" y="2224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shape 35"/>
            <p:cNvSpPr/>
            <p:nvPr/>
          </p:nvSpPr>
          <p:spPr>
            <a:xfrm>
              <a:off x="0" y="0"/>
              <a:ext cx="258569" cy="296519"/>
            </a:xfrm>
            <a:custGeom>
              <a:avLst/>
              <a:gdLst/>
              <a:ahLst/>
              <a:cxnLst/>
              <a:rect l="0" t="0" r="0" b="0"/>
              <a:pathLst>
                <a:path w="258569" h="296519">
                  <a:moveTo>
                    <a:pt x="128176" y="0"/>
                  </a:moveTo>
                  <a:lnTo>
                    <a:pt x="100300" y="17414"/>
                  </a:lnTo>
                  <a:lnTo>
                    <a:pt x="79647" y="63739"/>
                  </a:lnTo>
                  <a:lnTo>
                    <a:pt x="39638" y="57808"/>
                  </a:lnTo>
                  <a:lnTo>
                    <a:pt x="0" y="73747"/>
                  </a:lnTo>
                  <a:lnTo>
                    <a:pt x="1343" y="107200"/>
                  </a:lnTo>
                  <a:lnTo>
                    <a:pt x="31859" y="148992"/>
                  </a:lnTo>
                  <a:lnTo>
                    <a:pt x="2825" y="189534"/>
                  </a:lnTo>
                  <a:lnTo>
                    <a:pt x="1852" y="222014"/>
                  </a:lnTo>
                  <a:lnTo>
                    <a:pt x="41491" y="237952"/>
                  </a:lnTo>
                  <a:lnTo>
                    <a:pt x="79647" y="232763"/>
                  </a:lnTo>
                  <a:lnTo>
                    <a:pt x="100439" y="279097"/>
                  </a:lnTo>
                  <a:lnTo>
                    <a:pt x="128176" y="296518"/>
                  </a:lnTo>
                  <a:lnTo>
                    <a:pt x="156053" y="279097"/>
                  </a:lnTo>
                  <a:lnTo>
                    <a:pt x="176705" y="232763"/>
                  </a:lnTo>
                  <a:lnTo>
                    <a:pt x="216714" y="238694"/>
                  </a:lnTo>
                  <a:lnTo>
                    <a:pt x="256352" y="222755"/>
                  </a:lnTo>
                  <a:lnTo>
                    <a:pt x="255377" y="190276"/>
                  </a:lnTo>
                  <a:lnTo>
                    <a:pt x="233247" y="159371"/>
                  </a:lnTo>
                  <a:lnTo>
                    <a:pt x="215973" y="159371"/>
                  </a:lnTo>
                  <a:lnTo>
                    <a:pt x="240839" y="192731"/>
                  </a:lnTo>
                  <a:lnTo>
                    <a:pt x="243757" y="214971"/>
                  </a:lnTo>
                  <a:lnTo>
                    <a:pt x="217084" y="223497"/>
                  </a:lnTo>
                  <a:lnTo>
                    <a:pt x="180780" y="218307"/>
                  </a:lnTo>
                  <a:lnTo>
                    <a:pt x="181217" y="215342"/>
                  </a:lnTo>
                  <a:lnTo>
                    <a:pt x="129287" y="215342"/>
                  </a:lnTo>
                  <a:lnTo>
                    <a:pt x="162628" y="228315"/>
                  </a:lnTo>
                  <a:lnTo>
                    <a:pt x="146097" y="267791"/>
                  </a:lnTo>
                  <a:lnTo>
                    <a:pt x="128176" y="281691"/>
                  </a:lnTo>
                  <a:lnTo>
                    <a:pt x="110256" y="267884"/>
                  </a:lnTo>
                  <a:lnTo>
                    <a:pt x="93724" y="229056"/>
                  </a:lnTo>
                  <a:lnTo>
                    <a:pt x="129287" y="215342"/>
                  </a:lnTo>
                  <a:lnTo>
                    <a:pt x="181217" y="215342"/>
                  </a:lnTo>
                  <a:lnTo>
                    <a:pt x="184383" y="193843"/>
                  </a:lnTo>
                  <a:lnTo>
                    <a:pt x="169667" y="193843"/>
                  </a:lnTo>
                  <a:lnTo>
                    <a:pt x="166333" y="214230"/>
                  </a:lnTo>
                  <a:lnTo>
                    <a:pt x="146699" y="206817"/>
                  </a:lnTo>
                  <a:lnTo>
                    <a:pt x="160035" y="199403"/>
                  </a:lnTo>
                  <a:lnTo>
                    <a:pt x="169667" y="193843"/>
                  </a:lnTo>
                  <a:lnTo>
                    <a:pt x="184383" y="193843"/>
                  </a:lnTo>
                  <a:lnTo>
                    <a:pt x="185966" y="183094"/>
                  </a:lnTo>
                  <a:lnTo>
                    <a:pt x="215973" y="159371"/>
                  </a:lnTo>
                  <a:lnTo>
                    <a:pt x="233247" y="159371"/>
                  </a:lnTo>
                  <a:lnTo>
                    <a:pt x="226346" y="149734"/>
                  </a:lnTo>
                  <a:lnTo>
                    <a:pt x="257321" y="107617"/>
                  </a:lnTo>
                  <a:lnTo>
                    <a:pt x="258569" y="74118"/>
                  </a:lnTo>
                  <a:lnTo>
                    <a:pt x="255804" y="73006"/>
                  </a:lnTo>
                  <a:lnTo>
                    <a:pt x="218937" y="73006"/>
                  </a:lnTo>
                  <a:lnTo>
                    <a:pt x="245609" y="81531"/>
                  </a:lnTo>
                  <a:lnTo>
                    <a:pt x="242321" y="104420"/>
                  </a:lnTo>
                  <a:lnTo>
                    <a:pt x="215973" y="138985"/>
                  </a:lnTo>
                  <a:lnTo>
                    <a:pt x="209972" y="134166"/>
                  </a:lnTo>
                  <a:lnTo>
                    <a:pt x="187078" y="134166"/>
                  </a:lnTo>
                  <a:lnTo>
                    <a:pt x="205230" y="149363"/>
                  </a:lnTo>
                  <a:lnTo>
                    <a:pt x="187078" y="164190"/>
                  </a:lnTo>
                  <a:lnTo>
                    <a:pt x="187448" y="148622"/>
                  </a:lnTo>
                  <a:lnTo>
                    <a:pt x="187078" y="134166"/>
                  </a:lnTo>
                  <a:lnTo>
                    <a:pt x="209972" y="134166"/>
                  </a:lnTo>
                  <a:lnTo>
                    <a:pt x="185966" y="114891"/>
                  </a:lnTo>
                  <a:lnTo>
                    <a:pt x="181090" y="83014"/>
                  </a:lnTo>
                  <a:lnTo>
                    <a:pt x="166333" y="83014"/>
                  </a:lnTo>
                  <a:lnTo>
                    <a:pt x="170037" y="104142"/>
                  </a:lnTo>
                  <a:lnTo>
                    <a:pt x="160868" y="98582"/>
                  </a:lnTo>
                  <a:lnTo>
                    <a:pt x="129287" y="98582"/>
                  </a:lnTo>
                  <a:lnTo>
                    <a:pt x="150403" y="109702"/>
                  </a:lnTo>
                  <a:lnTo>
                    <a:pt x="171889" y="123046"/>
                  </a:lnTo>
                  <a:lnTo>
                    <a:pt x="172630" y="148251"/>
                  </a:lnTo>
                  <a:lnTo>
                    <a:pt x="171519" y="174939"/>
                  </a:lnTo>
                  <a:lnTo>
                    <a:pt x="152626" y="186801"/>
                  </a:lnTo>
                  <a:lnTo>
                    <a:pt x="129287" y="199032"/>
                  </a:lnTo>
                  <a:lnTo>
                    <a:pt x="116557" y="192360"/>
                  </a:lnTo>
                  <a:lnTo>
                    <a:pt x="86686" y="192360"/>
                  </a:lnTo>
                  <a:lnTo>
                    <a:pt x="98911" y="199774"/>
                  </a:lnTo>
                  <a:lnTo>
                    <a:pt x="111876" y="206816"/>
                  </a:lnTo>
                  <a:lnTo>
                    <a:pt x="90390" y="214600"/>
                  </a:lnTo>
                  <a:lnTo>
                    <a:pt x="86686" y="192360"/>
                  </a:lnTo>
                  <a:lnTo>
                    <a:pt x="116557" y="192360"/>
                  </a:lnTo>
                  <a:lnTo>
                    <a:pt x="105949" y="186800"/>
                  </a:lnTo>
                  <a:lnTo>
                    <a:pt x="84463" y="173456"/>
                  </a:lnTo>
                  <a:lnTo>
                    <a:pt x="83722" y="148251"/>
                  </a:lnTo>
                  <a:lnTo>
                    <a:pt x="84116" y="135648"/>
                  </a:lnTo>
                  <a:lnTo>
                    <a:pt x="69274" y="135648"/>
                  </a:lnTo>
                  <a:lnTo>
                    <a:pt x="68904" y="148251"/>
                  </a:lnTo>
                  <a:lnTo>
                    <a:pt x="69274" y="162336"/>
                  </a:lnTo>
                  <a:lnTo>
                    <a:pt x="65735" y="159371"/>
                  </a:lnTo>
                  <a:lnTo>
                    <a:pt x="42602" y="159371"/>
                  </a:lnTo>
                  <a:lnTo>
                    <a:pt x="70386" y="181611"/>
                  </a:lnTo>
                  <a:lnTo>
                    <a:pt x="75943" y="218678"/>
                  </a:lnTo>
                  <a:lnTo>
                    <a:pt x="41491" y="223496"/>
                  </a:lnTo>
                  <a:lnTo>
                    <a:pt x="14818" y="214971"/>
                  </a:lnTo>
                  <a:lnTo>
                    <a:pt x="17735" y="192731"/>
                  </a:lnTo>
                  <a:lnTo>
                    <a:pt x="42602" y="159371"/>
                  </a:lnTo>
                  <a:lnTo>
                    <a:pt x="65735" y="159371"/>
                  </a:lnTo>
                  <a:lnTo>
                    <a:pt x="53345" y="148992"/>
                  </a:lnTo>
                  <a:lnTo>
                    <a:pt x="69274" y="135648"/>
                  </a:lnTo>
                  <a:lnTo>
                    <a:pt x="84116" y="135648"/>
                  </a:lnTo>
                  <a:lnTo>
                    <a:pt x="84463" y="124528"/>
                  </a:lnTo>
                  <a:lnTo>
                    <a:pt x="108172" y="109702"/>
                  </a:lnTo>
                  <a:lnTo>
                    <a:pt x="129287" y="98582"/>
                  </a:lnTo>
                  <a:lnTo>
                    <a:pt x="160868" y="98582"/>
                  </a:lnTo>
                  <a:lnTo>
                    <a:pt x="157812" y="96729"/>
                  </a:lnTo>
                  <a:lnTo>
                    <a:pt x="146328" y="90427"/>
                  </a:lnTo>
                  <a:lnTo>
                    <a:pt x="166333" y="83014"/>
                  </a:lnTo>
                  <a:lnTo>
                    <a:pt x="181090" y="83014"/>
                  </a:lnTo>
                  <a:lnTo>
                    <a:pt x="180977" y="82273"/>
                  </a:lnTo>
                  <a:lnTo>
                    <a:pt x="90020" y="82272"/>
                  </a:lnTo>
                  <a:lnTo>
                    <a:pt x="111876" y="90427"/>
                  </a:lnTo>
                  <a:lnTo>
                    <a:pt x="100392" y="96728"/>
                  </a:lnTo>
                  <a:lnTo>
                    <a:pt x="86315" y="105624"/>
                  </a:lnTo>
                  <a:lnTo>
                    <a:pt x="90020" y="82272"/>
                  </a:lnTo>
                  <a:lnTo>
                    <a:pt x="180977" y="82273"/>
                  </a:lnTo>
                  <a:lnTo>
                    <a:pt x="180410" y="78566"/>
                  </a:lnTo>
                  <a:lnTo>
                    <a:pt x="218937" y="73006"/>
                  </a:lnTo>
                  <a:lnTo>
                    <a:pt x="255804" y="73006"/>
                  </a:lnTo>
                  <a:lnTo>
                    <a:pt x="218937" y="58179"/>
                  </a:lnTo>
                  <a:lnTo>
                    <a:pt x="177076" y="64481"/>
                  </a:lnTo>
                  <a:lnTo>
                    <a:pt x="156238" y="17645"/>
                  </a:lnTo>
                  <a:lnTo>
                    <a:pt x="151755" y="14827"/>
                  </a:lnTo>
                  <a:lnTo>
                    <a:pt x="128176" y="14827"/>
                  </a:lnTo>
                  <a:lnTo>
                    <a:pt x="146282" y="28904"/>
                  </a:lnTo>
                  <a:lnTo>
                    <a:pt x="162999" y="68558"/>
                  </a:lnTo>
                  <a:lnTo>
                    <a:pt x="129287" y="81902"/>
                  </a:lnTo>
                  <a:lnTo>
                    <a:pt x="106826" y="73006"/>
                  </a:lnTo>
                  <a:lnTo>
                    <a:pt x="39268" y="73006"/>
                  </a:lnTo>
                  <a:lnTo>
                    <a:pt x="75572" y="78195"/>
                  </a:lnTo>
                  <a:lnTo>
                    <a:pt x="70015" y="116374"/>
                  </a:lnTo>
                  <a:lnTo>
                    <a:pt x="42232" y="138984"/>
                  </a:lnTo>
                  <a:lnTo>
                    <a:pt x="16022" y="104420"/>
                  </a:lnTo>
                  <a:lnTo>
                    <a:pt x="12595" y="81531"/>
                  </a:lnTo>
                  <a:lnTo>
                    <a:pt x="39268" y="73006"/>
                  </a:lnTo>
                  <a:lnTo>
                    <a:pt x="106826" y="73006"/>
                  </a:lnTo>
                  <a:lnTo>
                    <a:pt x="93724" y="67817"/>
                  </a:lnTo>
                  <a:lnTo>
                    <a:pt x="110256" y="28673"/>
                  </a:lnTo>
                  <a:lnTo>
                    <a:pt x="128176" y="14827"/>
                  </a:lnTo>
                  <a:lnTo>
                    <a:pt x="151755" y="148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6" name="shape 36"/>
          <p:cNvGrpSpPr/>
          <p:nvPr/>
        </p:nvGrpSpPr>
        <p:grpSpPr>
          <a:xfrm>
            <a:off x="2108591" y="4462995"/>
            <a:ext cx="634170" cy="614365"/>
            <a:chOff x="0" y="0"/>
            <a:chExt cx="634169" cy="614364"/>
          </a:xfrm>
        </p:grpSpPr>
        <p:sp>
          <p:nvSpPr>
            <p:cNvPr id="37" name="shape 37"/>
            <p:cNvSpPr/>
            <p:nvPr/>
          </p:nvSpPr>
          <p:spPr>
            <a:xfrm>
              <a:off x="382262" y="0"/>
              <a:ext cx="51864" cy="51893"/>
            </a:xfrm>
            <a:prstGeom prst="rect">
              <a:avLst/>
            </a:pr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shape 38"/>
            <p:cNvSpPr/>
            <p:nvPr/>
          </p:nvSpPr>
          <p:spPr>
            <a:xfrm>
              <a:off x="448943" y="18533"/>
              <a:ext cx="119178" cy="230355"/>
            </a:xfrm>
            <a:custGeom>
              <a:avLst/>
              <a:gdLst/>
              <a:ahLst/>
              <a:cxnLst/>
              <a:rect l="0" t="0" r="0" b="0"/>
              <a:pathLst>
                <a:path w="119178" h="230355">
                  <a:moveTo>
                    <a:pt x="97194" y="179820"/>
                  </a:moveTo>
                  <a:cubicBezTo>
                    <a:pt x="94622" y="177324"/>
                    <a:pt x="90517" y="177386"/>
                    <a:pt x="88022" y="179959"/>
                  </a:cubicBezTo>
                  <a:cubicBezTo>
                    <a:pt x="85583" y="182476"/>
                    <a:pt x="85583" y="186479"/>
                    <a:pt x="88022" y="188997"/>
                  </a:cubicBezTo>
                  <a:lnTo>
                    <a:pt x="95478" y="196453"/>
                  </a:lnTo>
                  <a:lnTo>
                    <a:pt x="59272" y="196453"/>
                  </a:lnTo>
                  <a:lnTo>
                    <a:pt x="59272" y="0"/>
                  </a:lnTo>
                  <a:lnTo>
                    <a:pt x="0" y="0"/>
                  </a:lnTo>
                  <a:lnTo>
                    <a:pt x="0" y="14827"/>
                  </a:lnTo>
                  <a:lnTo>
                    <a:pt x="44454" y="14827"/>
                  </a:lnTo>
                  <a:lnTo>
                    <a:pt x="44454" y="211280"/>
                  </a:lnTo>
                  <a:lnTo>
                    <a:pt x="95502" y="211280"/>
                  </a:lnTo>
                  <a:lnTo>
                    <a:pt x="88022" y="218734"/>
                  </a:lnTo>
                  <a:cubicBezTo>
                    <a:pt x="85528" y="221307"/>
                    <a:pt x="85593" y="225418"/>
                    <a:pt x="88164" y="227914"/>
                  </a:cubicBezTo>
                  <a:cubicBezTo>
                    <a:pt x="90680" y="230354"/>
                    <a:pt x="94678" y="230354"/>
                    <a:pt x="97194" y="227914"/>
                  </a:cubicBezTo>
                  <a:lnTo>
                    <a:pt x="116643" y="208457"/>
                  </a:lnTo>
                  <a:cubicBezTo>
                    <a:pt x="119177" y="205921"/>
                    <a:pt x="119177" y="201810"/>
                    <a:pt x="116643" y="199274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shape 39"/>
            <p:cNvSpPr/>
            <p:nvPr/>
          </p:nvSpPr>
          <p:spPr>
            <a:xfrm>
              <a:off x="574896" y="192746"/>
              <a:ext cx="59273" cy="59307"/>
            </a:xfrm>
            <a:custGeom>
              <a:avLst/>
              <a:gdLst/>
              <a:ahLst/>
              <a:cxnLst/>
              <a:rect l="0" t="0" r="0" b="0"/>
              <a:pathLst>
                <a:path w="59273" h="59307">
                  <a:moveTo>
                    <a:pt x="59272" y="29653"/>
                  </a:moveTo>
                  <a:cubicBezTo>
                    <a:pt x="59272" y="46031"/>
                    <a:pt x="46004" y="59307"/>
                    <a:pt x="29636" y="59307"/>
                  </a:cubicBezTo>
                  <a:cubicBezTo>
                    <a:pt x="13268" y="59307"/>
                    <a:pt x="0" y="46031"/>
                    <a:pt x="0" y="29653"/>
                  </a:cubicBezTo>
                  <a:cubicBezTo>
                    <a:pt x="0" y="13276"/>
                    <a:pt x="13268" y="0"/>
                    <a:pt x="29636" y="0"/>
                  </a:cubicBezTo>
                  <a:cubicBezTo>
                    <a:pt x="46004" y="0"/>
                    <a:pt x="59272" y="13276"/>
                    <a:pt x="59272" y="29653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shape 40"/>
            <p:cNvSpPr/>
            <p:nvPr/>
          </p:nvSpPr>
          <p:spPr>
            <a:xfrm>
              <a:off x="0" y="346366"/>
              <a:ext cx="311173" cy="267998"/>
            </a:xfrm>
            <a:custGeom>
              <a:avLst/>
              <a:gdLst/>
              <a:ahLst/>
              <a:cxnLst/>
              <a:rect l="0" t="0" r="0" b="0"/>
              <a:pathLst>
                <a:path w="311173" h="267998">
                  <a:moveTo>
                    <a:pt x="103726" y="0"/>
                  </a:moveTo>
                  <a:lnTo>
                    <a:pt x="74391" y="1324"/>
                  </a:lnTo>
                  <a:lnTo>
                    <a:pt x="40194" y="7251"/>
                  </a:lnTo>
                  <a:lnTo>
                    <a:pt x="11831" y="20716"/>
                  </a:lnTo>
                  <a:lnTo>
                    <a:pt x="0" y="44653"/>
                  </a:lnTo>
                  <a:lnTo>
                    <a:pt x="0" y="81877"/>
                  </a:lnTo>
                  <a:lnTo>
                    <a:pt x="14818" y="107934"/>
                  </a:lnTo>
                  <a:lnTo>
                    <a:pt x="14818" y="115007"/>
                  </a:lnTo>
                  <a:lnTo>
                    <a:pt x="0" y="141436"/>
                  </a:lnTo>
                  <a:lnTo>
                    <a:pt x="0" y="178660"/>
                  </a:lnTo>
                  <a:lnTo>
                    <a:pt x="10188" y="201180"/>
                  </a:lnTo>
                  <a:lnTo>
                    <a:pt x="40379" y="215884"/>
                  </a:lnTo>
                  <a:lnTo>
                    <a:pt x="103726" y="223329"/>
                  </a:lnTo>
                  <a:lnTo>
                    <a:pt x="113914" y="245849"/>
                  </a:lnTo>
                  <a:lnTo>
                    <a:pt x="144106" y="260553"/>
                  </a:lnTo>
                  <a:lnTo>
                    <a:pt x="207453" y="267998"/>
                  </a:lnTo>
                  <a:lnTo>
                    <a:pt x="236787" y="266672"/>
                  </a:lnTo>
                  <a:lnTo>
                    <a:pt x="270982" y="260739"/>
                  </a:lnTo>
                  <a:lnTo>
                    <a:pt x="299342" y="247269"/>
                  </a:lnTo>
                  <a:lnTo>
                    <a:pt x="311173" y="223329"/>
                  </a:lnTo>
                  <a:lnTo>
                    <a:pt x="311173" y="216629"/>
                  </a:lnTo>
                  <a:lnTo>
                    <a:pt x="289316" y="216629"/>
                  </a:lnTo>
                  <a:lnTo>
                    <a:pt x="289316" y="223329"/>
                  </a:lnTo>
                  <a:lnTo>
                    <a:pt x="274504" y="235985"/>
                  </a:lnTo>
                  <a:lnTo>
                    <a:pt x="274504" y="226307"/>
                  </a:lnTo>
                  <a:lnTo>
                    <a:pt x="259686" y="226307"/>
                  </a:lnTo>
                  <a:lnTo>
                    <a:pt x="259686" y="240452"/>
                  </a:lnTo>
                  <a:lnTo>
                    <a:pt x="244868" y="243058"/>
                  </a:lnTo>
                  <a:lnTo>
                    <a:pt x="244868" y="230029"/>
                  </a:lnTo>
                  <a:lnTo>
                    <a:pt x="230050" y="230029"/>
                  </a:lnTo>
                  <a:lnTo>
                    <a:pt x="230050" y="244919"/>
                  </a:lnTo>
                  <a:lnTo>
                    <a:pt x="215232" y="245663"/>
                  </a:lnTo>
                  <a:lnTo>
                    <a:pt x="215232" y="230774"/>
                  </a:lnTo>
                  <a:lnTo>
                    <a:pt x="200414" y="230774"/>
                  </a:lnTo>
                  <a:lnTo>
                    <a:pt x="200414" y="245663"/>
                  </a:lnTo>
                  <a:lnTo>
                    <a:pt x="185596" y="244919"/>
                  </a:lnTo>
                  <a:lnTo>
                    <a:pt x="185596" y="230774"/>
                  </a:lnTo>
                  <a:lnTo>
                    <a:pt x="193005" y="230774"/>
                  </a:lnTo>
                  <a:lnTo>
                    <a:pt x="200414" y="230774"/>
                  </a:lnTo>
                  <a:lnTo>
                    <a:pt x="215232" y="230774"/>
                  </a:lnTo>
                  <a:lnTo>
                    <a:pt x="215232" y="230774"/>
                  </a:lnTo>
                  <a:lnTo>
                    <a:pt x="230050" y="230029"/>
                  </a:lnTo>
                  <a:lnTo>
                    <a:pt x="244868" y="230029"/>
                  </a:lnTo>
                  <a:lnTo>
                    <a:pt x="244868" y="228540"/>
                  </a:lnTo>
                  <a:lnTo>
                    <a:pt x="155960" y="228540"/>
                  </a:lnTo>
                  <a:lnTo>
                    <a:pt x="170778" y="230029"/>
                  </a:lnTo>
                  <a:lnTo>
                    <a:pt x="170778" y="243058"/>
                  </a:lnTo>
                  <a:lnTo>
                    <a:pt x="155960" y="240452"/>
                  </a:lnTo>
                  <a:lnTo>
                    <a:pt x="155960" y="228540"/>
                  </a:lnTo>
                  <a:lnTo>
                    <a:pt x="244868" y="228540"/>
                  </a:lnTo>
                  <a:lnTo>
                    <a:pt x="244868" y="228540"/>
                  </a:lnTo>
                  <a:lnTo>
                    <a:pt x="259686" y="226307"/>
                  </a:lnTo>
                  <a:lnTo>
                    <a:pt x="274504" y="226307"/>
                  </a:lnTo>
                  <a:lnTo>
                    <a:pt x="274504" y="222584"/>
                  </a:lnTo>
                  <a:lnTo>
                    <a:pt x="126694" y="222584"/>
                  </a:lnTo>
                  <a:lnTo>
                    <a:pt x="129658" y="223329"/>
                  </a:lnTo>
                  <a:lnTo>
                    <a:pt x="141142" y="225934"/>
                  </a:lnTo>
                  <a:lnTo>
                    <a:pt x="141142" y="235985"/>
                  </a:lnTo>
                  <a:lnTo>
                    <a:pt x="126324" y="223329"/>
                  </a:lnTo>
                  <a:lnTo>
                    <a:pt x="126324" y="222584"/>
                  </a:lnTo>
                  <a:lnTo>
                    <a:pt x="126694" y="222584"/>
                  </a:lnTo>
                  <a:lnTo>
                    <a:pt x="274504" y="222584"/>
                  </a:lnTo>
                  <a:lnTo>
                    <a:pt x="274504" y="222584"/>
                  </a:lnTo>
                  <a:lnTo>
                    <a:pt x="289316" y="216629"/>
                  </a:lnTo>
                  <a:lnTo>
                    <a:pt x="311173" y="216629"/>
                  </a:lnTo>
                  <a:lnTo>
                    <a:pt x="311173" y="186105"/>
                  </a:lnTo>
                  <a:lnTo>
                    <a:pt x="307458" y="179405"/>
                  </a:lnTo>
                  <a:lnTo>
                    <a:pt x="274504" y="179405"/>
                  </a:lnTo>
                  <a:lnTo>
                    <a:pt x="274504" y="186105"/>
                  </a:lnTo>
                  <a:lnTo>
                    <a:pt x="259686" y="198761"/>
                  </a:lnTo>
                  <a:lnTo>
                    <a:pt x="259686" y="189083"/>
                  </a:lnTo>
                  <a:lnTo>
                    <a:pt x="244868" y="189083"/>
                  </a:lnTo>
                  <a:lnTo>
                    <a:pt x="244868" y="203228"/>
                  </a:lnTo>
                  <a:lnTo>
                    <a:pt x="230050" y="205834"/>
                  </a:lnTo>
                  <a:lnTo>
                    <a:pt x="230050" y="192805"/>
                  </a:lnTo>
                  <a:lnTo>
                    <a:pt x="215232" y="192805"/>
                  </a:lnTo>
                  <a:lnTo>
                    <a:pt x="215232" y="207695"/>
                  </a:lnTo>
                  <a:lnTo>
                    <a:pt x="200414" y="208439"/>
                  </a:lnTo>
                  <a:lnTo>
                    <a:pt x="200414" y="193550"/>
                  </a:lnTo>
                  <a:lnTo>
                    <a:pt x="215232" y="192805"/>
                  </a:lnTo>
                  <a:lnTo>
                    <a:pt x="170778" y="192805"/>
                  </a:lnTo>
                  <a:lnTo>
                    <a:pt x="185596" y="193550"/>
                  </a:lnTo>
                  <a:lnTo>
                    <a:pt x="185596" y="208439"/>
                  </a:lnTo>
                  <a:lnTo>
                    <a:pt x="170778" y="207695"/>
                  </a:lnTo>
                  <a:lnTo>
                    <a:pt x="170778" y="192805"/>
                  </a:lnTo>
                  <a:lnTo>
                    <a:pt x="215232" y="192805"/>
                  </a:lnTo>
                  <a:lnTo>
                    <a:pt x="215232" y="192805"/>
                  </a:lnTo>
                  <a:lnTo>
                    <a:pt x="230050" y="192805"/>
                  </a:lnTo>
                  <a:lnTo>
                    <a:pt x="230050" y="191316"/>
                  </a:lnTo>
                  <a:lnTo>
                    <a:pt x="244868" y="189083"/>
                  </a:lnTo>
                  <a:lnTo>
                    <a:pt x="259686" y="189083"/>
                  </a:lnTo>
                  <a:lnTo>
                    <a:pt x="259686" y="188711"/>
                  </a:lnTo>
                  <a:lnTo>
                    <a:pt x="141142" y="188710"/>
                  </a:lnTo>
                  <a:lnTo>
                    <a:pt x="155960" y="190944"/>
                  </a:lnTo>
                  <a:lnTo>
                    <a:pt x="155960" y="205834"/>
                  </a:lnTo>
                  <a:lnTo>
                    <a:pt x="141142" y="203228"/>
                  </a:lnTo>
                  <a:lnTo>
                    <a:pt x="141142" y="188710"/>
                  </a:lnTo>
                  <a:lnTo>
                    <a:pt x="259686" y="188711"/>
                  </a:lnTo>
                  <a:lnTo>
                    <a:pt x="259686" y="185360"/>
                  </a:lnTo>
                  <a:lnTo>
                    <a:pt x="274504" y="179405"/>
                  </a:lnTo>
                  <a:lnTo>
                    <a:pt x="111506" y="179404"/>
                  </a:lnTo>
                  <a:lnTo>
                    <a:pt x="126324" y="184988"/>
                  </a:lnTo>
                  <a:lnTo>
                    <a:pt x="126324" y="198761"/>
                  </a:lnTo>
                  <a:lnTo>
                    <a:pt x="111506" y="186105"/>
                  </a:lnTo>
                  <a:lnTo>
                    <a:pt x="111506" y="185360"/>
                  </a:lnTo>
                  <a:lnTo>
                    <a:pt x="81870" y="185360"/>
                  </a:lnTo>
                  <a:lnTo>
                    <a:pt x="89279" y="185733"/>
                  </a:lnTo>
                  <a:lnTo>
                    <a:pt x="89279" y="186105"/>
                  </a:lnTo>
                  <a:lnTo>
                    <a:pt x="92983" y="200622"/>
                  </a:lnTo>
                  <a:lnTo>
                    <a:pt x="81870" y="199878"/>
                  </a:lnTo>
                  <a:lnTo>
                    <a:pt x="81870" y="185360"/>
                  </a:lnTo>
                  <a:lnTo>
                    <a:pt x="111506" y="185360"/>
                  </a:lnTo>
                  <a:lnTo>
                    <a:pt x="111506" y="181266"/>
                  </a:lnTo>
                  <a:lnTo>
                    <a:pt x="52234" y="181266"/>
                  </a:lnTo>
                  <a:lnTo>
                    <a:pt x="67052" y="183499"/>
                  </a:lnTo>
                  <a:lnTo>
                    <a:pt x="67052" y="198389"/>
                  </a:lnTo>
                  <a:lnTo>
                    <a:pt x="52234" y="195783"/>
                  </a:lnTo>
                  <a:lnTo>
                    <a:pt x="52234" y="181266"/>
                  </a:lnTo>
                  <a:lnTo>
                    <a:pt x="111506" y="181266"/>
                  </a:lnTo>
                  <a:lnTo>
                    <a:pt x="111506" y="179404"/>
                  </a:lnTo>
                  <a:lnTo>
                    <a:pt x="274504" y="179405"/>
                  </a:lnTo>
                  <a:lnTo>
                    <a:pt x="274504" y="179405"/>
                  </a:lnTo>
                  <a:lnTo>
                    <a:pt x="307458" y="179405"/>
                  </a:lnTo>
                  <a:lnTo>
                    <a:pt x="303330" y="171960"/>
                  </a:lnTo>
                  <a:lnTo>
                    <a:pt x="22598" y="171960"/>
                  </a:lnTo>
                  <a:lnTo>
                    <a:pt x="37416" y="177543"/>
                  </a:lnTo>
                  <a:lnTo>
                    <a:pt x="37416" y="191316"/>
                  </a:lnTo>
                  <a:lnTo>
                    <a:pt x="22598" y="178660"/>
                  </a:lnTo>
                  <a:lnTo>
                    <a:pt x="22598" y="171960"/>
                  </a:lnTo>
                  <a:lnTo>
                    <a:pt x="303330" y="171960"/>
                  </a:lnTo>
                  <a:lnTo>
                    <a:pt x="296725" y="160048"/>
                  </a:lnTo>
                  <a:lnTo>
                    <a:pt x="296725" y="148881"/>
                  </a:lnTo>
                  <a:lnTo>
                    <a:pt x="286623" y="126546"/>
                  </a:lnTo>
                  <a:lnTo>
                    <a:pt x="193005" y="126546"/>
                  </a:lnTo>
                  <a:lnTo>
                    <a:pt x="250703" y="133107"/>
                  </a:lnTo>
                  <a:lnTo>
                    <a:pt x="274504" y="148881"/>
                  </a:lnTo>
                  <a:lnTo>
                    <a:pt x="250703" y="164654"/>
                  </a:lnTo>
                  <a:lnTo>
                    <a:pt x="193005" y="171215"/>
                  </a:lnTo>
                  <a:lnTo>
                    <a:pt x="135307" y="164654"/>
                  </a:lnTo>
                  <a:lnTo>
                    <a:pt x="111506" y="148881"/>
                  </a:lnTo>
                  <a:lnTo>
                    <a:pt x="123863" y="140691"/>
                  </a:lnTo>
                  <a:lnTo>
                    <a:pt x="67052" y="140691"/>
                  </a:lnTo>
                  <a:lnTo>
                    <a:pt x="81870" y="142925"/>
                  </a:lnTo>
                  <a:lnTo>
                    <a:pt x="81870" y="157814"/>
                  </a:lnTo>
                  <a:lnTo>
                    <a:pt x="67052" y="155209"/>
                  </a:lnTo>
                  <a:lnTo>
                    <a:pt x="67052" y="140691"/>
                  </a:lnTo>
                  <a:lnTo>
                    <a:pt x="123863" y="140691"/>
                  </a:lnTo>
                  <a:lnTo>
                    <a:pt x="135307" y="133107"/>
                  </a:lnTo>
                  <a:lnTo>
                    <a:pt x="153722" y="131013"/>
                  </a:lnTo>
                  <a:lnTo>
                    <a:pt x="37416" y="131013"/>
                  </a:lnTo>
                  <a:lnTo>
                    <a:pt x="52234" y="136597"/>
                  </a:lnTo>
                  <a:lnTo>
                    <a:pt x="52234" y="150370"/>
                  </a:lnTo>
                  <a:lnTo>
                    <a:pt x="37416" y="137713"/>
                  </a:lnTo>
                  <a:lnTo>
                    <a:pt x="37416" y="131013"/>
                  </a:lnTo>
                  <a:lnTo>
                    <a:pt x="153722" y="131013"/>
                  </a:lnTo>
                  <a:lnTo>
                    <a:pt x="193005" y="126546"/>
                  </a:lnTo>
                  <a:lnTo>
                    <a:pt x="286623" y="126546"/>
                  </a:lnTo>
                  <a:lnTo>
                    <a:pt x="286538" y="126360"/>
                  </a:lnTo>
                  <a:lnTo>
                    <a:pt x="256352" y="111657"/>
                  </a:lnTo>
                  <a:lnTo>
                    <a:pt x="221900" y="105701"/>
                  </a:lnTo>
                  <a:lnTo>
                    <a:pt x="222271" y="100490"/>
                  </a:lnTo>
                  <a:lnTo>
                    <a:pt x="207876" y="75177"/>
                  </a:lnTo>
                  <a:lnTo>
                    <a:pt x="185596" y="75177"/>
                  </a:lnTo>
                  <a:lnTo>
                    <a:pt x="185596" y="81877"/>
                  </a:lnTo>
                  <a:lnTo>
                    <a:pt x="170778" y="94534"/>
                  </a:lnTo>
                  <a:lnTo>
                    <a:pt x="170778" y="84855"/>
                  </a:lnTo>
                  <a:lnTo>
                    <a:pt x="155960" y="84855"/>
                  </a:lnTo>
                  <a:lnTo>
                    <a:pt x="155960" y="99001"/>
                  </a:lnTo>
                  <a:lnTo>
                    <a:pt x="141142" y="101606"/>
                  </a:lnTo>
                  <a:lnTo>
                    <a:pt x="141142" y="88578"/>
                  </a:lnTo>
                  <a:lnTo>
                    <a:pt x="126324" y="88578"/>
                  </a:lnTo>
                  <a:lnTo>
                    <a:pt x="126324" y="103467"/>
                  </a:lnTo>
                  <a:lnTo>
                    <a:pt x="111506" y="104212"/>
                  </a:lnTo>
                  <a:lnTo>
                    <a:pt x="111506" y="89322"/>
                  </a:lnTo>
                  <a:lnTo>
                    <a:pt x="126324" y="88578"/>
                  </a:lnTo>
                  <a:lnTo>
                    <a:pt x="81870" y="88578"/>
                  </a:lnTo>
                  <a:lnTo>
                    <a:pt x="96688" y="89322"/>
                  </a:lnTo>
                  <a:lnTo>
                    <a:pt x="96688" y="104212"/>
                  </a:lnTo>
                  <a:lnTo>
                    <a:pt x="81870" y="103467"/>
                  </a:lnTo>
                  <a:lnTo>
                    <a:pt x="81870" y="88578"/>
                  </a:lnTo>
                  <a:lnTo>
                    <a:pt x="126324" y="88578"/>
                  </a:lnTo>
                  <a:lnTo>
                    <a:pt x="126324" y="88578"/>
                  </a:lnTo>
                  <a:lnTo>
                    <a:pt x="141142" y="88578"/>
                  </a:lnTo>
                  <a:lnTo>
                    <a:pt x="141142" y="87089"/>
                  </a:lnTo>
                  <a:lnTo>
                    <a:pt x="155960" y="84855"/>
                  </a:lnTo>
                  <a:lnTo>
                    <a:pt x="52234" y="84855"/>
                  </a:lnTo>
                  <a:lnTo>
                    <a:pt x="67052" y="87089"/>
                  </a:lnTo>
                  <a:lnTo>
                    <a:pt x="67052" y="101978"/>
                  </a:lnTo>
                  <a:lnTo>
                    <a:pt x="52234" y="99373"/>
                  </a:lnTo>
                  <a:lnTo>
                    <a:pt x="52234" y="84855"/>
                  </a:lnTo>
                  <a:lnTo>
                    <a:pt x="155960" y="84855"/>
                  </a:lnTo>
                  <a:lnTo>
                    <a:pt x="155960" y="84855"/>
                  </a:lnTo>
                  <a:lnTo>
                    <a:pt x="170778" y="84855"/>
                  </a:lnTo>
                  <a:lnTo>
                    <a:pt x="170778" y="81133"/>
                  </a:lnTo>
                  <a:lnTo>
                    <a:pt x="185596" y="75177"/>
                  </a:lnTo>
                  <a:lnTo>
                    <a:pt x="22598" y="75177"/>
                  </a:lnTo>
                  <a:lnTo>
                    <a:pt x="37416" y="80761"/>
                  </a:lnTo>
                  <a:lnTo>
                    <a:pt x="37416" y="94534"/>
                  </a:lnTo>
                  <a:lnTo>
                    <a:pt x="22598" y="81877"/>
                  </a:lnTo>
                  <a:lnTo>
                    <a:pt x="22598" y="75177"/>
                  </a:lnTo>
                  <a:lnTo>
                    <a:pt x="185596" y="75177"/>
                  </a:lnTo>
                  <a:lnTo>
                    <a:pt x="185596" y="75177"/>
                  </a:lnTo>
                  <a:lnTo>
                    <a:pt x="207876" y="75177"/>
                  </a:lnTo>
                  <a:lnTo>
                    <a:pt x="207453" y="74433"/>
                  </a:lnTo>
                  <a:lnTo>
                    <a:pt x="207453" y="44653"/>
                  </a:lnTo>
                  <a:lnTo>
                    <a:pt x="197349" y="22319"/>
                  </a:lnTo>
                  <a:lnTo>
                    <a:pt x="104097" y="22319"/>
                  </a:lnTo>
                  <a:lnTo>
                    <a:pt x="161795" y="28880"/>
                  </a:lnTo>
                  <a:lnTo>
                    <a:pt x="185596" y="44653"/>
                  </a:lnTo>
                  <a:lnTo>
                    <a:pt x="161795" y="60427"/>
                  </a:lnTo>
                  <a:lnTo>
                    <a:pt x="104097" y="66988"/>
                  </a:lnTo>
                  <a:lnTo>
                    <a:pt x="46399" y="60427"/>
                  </a:lnTo>
                  <a:lnTo>
                    <a:pt x="22598" y="44653"/>
                  </a:lnTo>
                  <a:lnTo>
                    <a:pt x="46399" y="28880"/>
                  </a:lnTo>
                  <a:lnTo>
                    <a:pt x="104097" y="22319"/>
                  </a:lnTo>
                  <a:lnTo>
                    <a:pt x="197349" y="22319"/>
                  </a:lnTo>
                  <a:lnTo>
                    <a:pt x="197265" y="22133"/>
                  </a:lnTo>
                  <a:lnTo>
                    <a:pt x="167073" y="74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2"/>
          <p:cNvGrpSpPr/>
          <p:nvPr/>
        </p:nvGrpSpPr>
        <p:grpSpPr>
          <a:xfrm>
            <a:off x="10957561" y="431399"/>
            <a:ext cx="806017" cy="425089"/>
            <a:chOff x="0" y="0"/>
            <a:chExt cx="806017" cy="425089"/>
          </a:xfrm>
        </p:grpSpPr>
        <p:sp>
          <p:nvSpPr>
            <p:cNvPr id="3" name="shape 3"/>
            <p:cNvSpPr/>
            <p:nvPr/>
          </p:nvSpPr>
          <p:spPr>
            <a:xfrm>
              <a:off x="76112" y="348928"/>
              <a:ext cx="76176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shape 4"/>
            <p:cNvSpPr/>
            <p:nvPr/>
          </p:nvSpPr>
          <p:spPr>
            <a:xfrm>
              <a:off x="239293" y="348928"/>
              <a:ext cx="239516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shape 5"/>
            <p:cNvSpPr/>
            <p:nvPr/>
          </p:nvSpPr>
          <p:spPr>
            <a:xfrm>
              <a:off x="566154" y="348929"/>
              <a:ext cx="76175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shape 6"/>
            <p:cNvSpPr/>
            <p:nvPr/>
          </p:nvSpPr>
          <p:spPr>
            <a:xfrm>
              <a:off x="729842" y="348929"/>
              <a:ext cx="76175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shape 7"/>
            <p:cNvSpPr/>
            <p:nvPr/>
          </p:nvSpPr>
          <p:spPr>
            <a:xfrm>
              <a:off x="76112" y="76297"/>
              <a:ext cx="76176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shape 8"/>
            <p:cNvSpPr/>
            <p:nvPr/>
          </p:nvSpPr>
          <p:spPr>
            <a:xfrm>
              <a:off x="239292" y="76297"/>
              <a:ext cx="76344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shape 9"/>
            <p:cNvSpPr/>
            <p:nvPr/>
          </p:nvSpPr>
          <p:spPr>
            <a:xfrm>
              <a:off x="402641" y="76297"/>
              <a:ext cx="76168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shape 10"/>
            <p:cNvSpPr/>
            <p:nvPr/>
          </p:nvSpPr>
          <p:spPr>
            <a:xfrm>
              <a:off x="566154" y="76297"/>
              <a:ext cx="76175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shape 11"/>
            <p:cNvSpPr/>
            <p:nvPr/>
          </p:nvSpPr>
          <p:spPr>
            <a:xfrm>
              <a:off x="729842" y="76297"/>
              <a:ext cx="76176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shape 12"/>
            <p:cNvSpPr/>
            <p:nvPr/>
          </p:nvSpPr>
          <p:spPr>
            <a:xfrm>
              <a:off x="-1" y="0"/>
              <a:ext cx="315637" cy="76297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shape 13"/>
            <p:cNvSpPr/>
            <p:nvPr/>
          </p:nvSpPr>
          <p:spPr>
            <a:xfrm>
              <a:off x="402641" y="0"/>
              <a:ext cx="403377" cy="76297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14" name="shape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28000" y="1130300"/>
            <a:ext cx="1422913" cy="568461"/>
          </a:xfrm>
          <a:prstGeom prst="rect">
            <a:avLst/>
          </a:prstGeom>
        </p:spPr>
      </p:pic>
      <p:pic>
        <p:nvPicPr>
          <p:cNvPr id="15" name="shape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41187" y="1164838"/>
            <a:ext cx="2150888" cy="712749"/>
          </a:xfrm>
          <a:prstGeom prst="rect">
            <a:avLst/>
          </a:prstGeom>
        </p:spPr>
      </p:pic>
      <p:pic>
        <p:nvPicPr>
          <p:cNvPr id="16" name="shape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58318" y="1163216"/>
            <a:ext cx="1859476" cy="662536"/>
          </a:xfrm>
          <a:prstGeom prst="rect">
            <a:avLst/>
          </a:prstGeom>
        </p:spPr>
      </p:pic>
      <p:pic>
        <p:nvPicPr>
          <p:cNvPr id="17" name="shape 1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49828" y="2426494"/>
            <a:ext cx="1837944" cy="635926"/>
          </a:xfrm>
          <a:prstGeom prst="rect">
            <a:avLst/>
          </a:prstGeom>
        </p:spPr>
      </p:pic>
      <p:pic>
        <p:nvPicPr>
          <p:cNvPr id="18" name="shape 1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53922" y="2316502"/>
            <a:ext cx="2134768" cy="716258"/>
          </a:xfrm>
          <a:prstGeom prst="rect">
            <a:avLst/>
          </a:prstGeom>
        </p:spPr>
      </p:pic>
      <p:pic>
        <p:nvPicPr>
          <p:cNvPr id="19" name="shape 1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486532" y="2221781"/>
            <a:ext cx="1377734" cy="791726"/>
          </a:xfrm>
          <a:prstGeom prst="rect">
            <a:avLst/>
          </a:prstGeom>
        </p:spPr>
      </p:pic>
      <p:pic>
        <p:nvPicPr>
          <p:cNvPr id="20" name="shape 2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44746" y="3457441"/>
            <a:ext cx="1184664" cy="857519"/>
          </a:xfrm>
          <a:prstGeom prst="rect">
            <a:avLst/>
          </a:prstGeom>
        </p:spPr>
      </p:pic>
      <p:pic>
        <p:nvPicPr>
          <p:cNvPr id="21" name="shape 2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910328" y="6089904"/>
            <a:ext cx="2567941" cy="662941"/>
          </a:xfrm>
          <a:prstGeom prst="rect">
            <a:avLst/>
          </a:prstGeom>
        </p:spPr>
      </p:pic>
      <p:pic>
        <p:nvPicPr>
          <p:cNvPr id="22" name="shape 2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370170" y="4758266"/>
            <a:ext cx="2346662" cy="848089"/>
          </a:xfrm>
          <a:prstGeom prst="rect">
            <a:avLst/>
          </a:prstGeom>
        </p:spPr>
      </p:pic>
      <p:pic>
        <p:nvPicPr>
          <p:cNvPr id="23" name="shape 23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207835" y="4735920"/>
            <a:ext cx="3989250" cy="847591"/>
          </a:xfrm>
          <a:prstGeom prst="rect">
            <a:avLst/>
          </a:prstGeom>
        </p:spPr>
      </p:pic>
      <p:pic>
        <p:nvPicPr>
          <p:cNvPr id="24" name="shape 24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452706" y="3719294"/>
            <a:ext cx="3118271" cy="396297"/>
          </a:xfrm>
          <a:prstGeom prst="rect">
            <a:avLst/>
          </a:prstGeom>
        </p:spPr>
      </p:pic>
      <p:sp>
        <p:nvSpPr>
          <p:cNvPr id="25" name="shape 25"/>
          <p:cNvSpPr txBox="1"/>
          <p:nvPr/>
        </p:nvSpPr>
        <p:spPr>
          <a:xfrm>
            <a:off x="412801" y="2329667"/>
            <a:ext cx="8317485" cy="309734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366268" indent="-353568">
              <a:spcBef>
                <a:spcPts val="100"/>
              </a:spcBef>
              <a:buSzPts val="2000"/>
              <a:buFont typeface="Arial"/>
              <a:buChar char="■"/>
            </a:pPr>
            <a:r>
              <a:rPr sz="2000">
                <a:latin typeface="Arial"/>
                <a:cs typeface="Arial"/>
              </a:rPr>
              <a:t>Trapped Ions</a:t>
            </a:r>
            <a:endParaRPr/>
          </a:p>
        </p:txBody>
      </p:sp>
      <p:sp>
        <p:nvSpPr>
          <p:cNvPr id="26" name="shape 26"/>
          <p:cNvSpPr txBox="1"/>
          <p:nvPr/>
        </p:nvSpPr>
        <p:spPr>
          <a:xfrm>
            <a:off x="412801" y="3610208"/>
            <a:ext cx="8317485" cy="309734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366268" indent="-353568">
              <a:spcBef>
                <a:spcPts val="100"/>
              </a:spcBef>
              <a:buSzPts val="2000"/>
              <a:buFont typeface="Arial"/>
              <a:buChar char="■"/>
            </a:pPr>
            <a:r>
              <a:rPr sz="2000">
                <a:latin typeface="Arial"/>
                <a:cs typeface="Arial"/>
              </a:rPr>
              <a:t>Photons</a:t>
            </a:r>
            <a:endParaRPr/>
          </a:p>
        </p:txBody>
      </p:sp>
      <p:sp>
        <p:nvSpPr>
          <p:cNvPr id="27" name="shape 27"/>
          <p:cNvSpPr txBox="1"/>
          <p:nvPr/>
        </p:nvSpPr>
        <p:spPr>
          <a:xfrm>
            <a:off x="412801" y="4890621"/>
            <a:ext cx="8317485" cy="309734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366268" indent="-353568">
              <a:spcBef>
                <a:spcPts val="100"/>
              </a:spcBef>
              <a:buSzPts val="2000"/>
              <a:buFont typeface="Arial"/>
              <a:buChar char="■"/>
            </a:pPr>
            <a:r>
              <a:rPr sz="2000">
                <a:latin typeface="Arial"/>
                <a:cs typeface="Arial"/>
              </a:rPr>
              <a:t>Neural Atoms</a:t>
            </a:r>
            <a:endParaRPr/>
          </a:p>
        </p:txBody>
      </p:sp>
      <p:sp>
        <p:nvSpPr>
          <p:cNvPr id="28" name="shape 28"/>
          <p:cNvSpPr txBox="1"/>
          <p:nvPr/>
        </p:nvSpPr>
        <p:spPr>
          <a:xfrm>
            <a:off x="412801" y="6171112"/>
            <a:ext cx="8317485" cy="309734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366268" indent="-353568">
              <a:spcBef>
                <a:spcPts val="100"/>
              </a:spcBef>
              <a:buSzPts val="2000"/>
              <a:buFont typeface="Arial"/>
              <a:buChar char="■"/>
            </a:pPr>
            <a:r>
              <a:rPr sz="2000">
                <a:latin typeface="Arial"/>
                <a:cs typeface="Arial"/>
              </a:rPr>
              <a:t>Silicon Spins/Quantum Dots</a:t>
            </a:r>
            <a:endParaRPr/>
          </a:p>
        </p:txBody>
      </p:sp>
      <p:sp>
        <p:nvSpPr>
          <p:cNvPr id="30" name="shape 30"/>
          <p:cNvSpPr txBox="1"/>
          <p:nvPr/>
        </p:nvSpPr>
        <p:spPr>
          <a:xfrm>
            <a:off x="412801" y="438554"/>
            <a:ext cx="8317485" cy="920433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 spc="-5">
                <a:latin typeface="Arial"/>
                <a:cs typeface="Arial"/>
              </a:rPr>
              <a:t>Quantum Computing: Hardware Technologies</a:t>
            </a:r>
            <a:endParaRPr/>
          </a:p>
          <a:p>
            <a:pPr marL="366268" indent="-353568">
              <a:spcBef>
                <a:spcPts val="1400"/>
              </a:spcBef>
              <a:buSzPts val="2000"/>
              <a:buFont typeface="Arial"/>
              <a:buChar char="■"/>
            </a:pPr>
            <a:r>
              <a:rPr sz="2000">
                <a:latin typeface="Arial"/>
                <a:cs typeface="Arial"/>
              </a:rPr>
              <a:t>Superconductors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2"/>
          <p:cNvGrpSpPr/>
          <p:nvPr/>
        </p:nvGrpSpPr>
        <p:grpSpPr>
          <a:xfrm>
            <a:off x="10957561" y="431399"/>
            <a:ext cx="806017" cy="425089"/>
            <a:chOff x="0" y="0"/>
            <a:chExt cx="806017" cy="425089"/>
          </a:xfrm>
        </p:grpSpPr>
        <p:sp>
          <p:nvSpPr>
            <p:cNvPr id="3" name="shape 3"/>
            <p:cNvSpPr/>
            <p:nvPr/>
          </p:nvSpPr>
          <p:spPr>
            <a:xfrm>
              <a:off x="76112" y="348928"/>
              <a:ext cx="76176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shape 4"/>
            <p:cNvSpPr/>
            <p:nvPr/>
          </p:nvSpPr>
          <p:spPr>
            <a:xfrm>
              <a:off x="239293" y="348928"/>
              <a:ext cx="239516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shape 5"/>
            <p:cNvSpPr/>
            <p:nvPr/>
          </p:nvSpPr>
          <p:spPr>
            <a:xfrm>
              <a:off x="566154" y="348929"/>
              <a:ext cx="76175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shape 6"/>
            <p:cNvSpPr/>
            <p:nvPr/>
          </p:nvSpPr>
          <p:spPr>
            <a:xfrm>
              <a:off x="729842" y="348929"/>
              <a:ext cx="76175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shape 7"/>
            <p:cNvSpPr/>
            <p:nvPr/>
          </p:nvSpPr>
          <p:spPr>
            <a:xfrm>
              <a:off x="76112" y="76297"/>
              <a:ext cx="76176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shape 8"/>
            <p:cNvSpPr/>
            <p:nvPr/>
          </p:nvSpPr>
          <p:spPr>
            <a:xfrm>
              <a:off x="239292" y="76297"/>
              <a:ext cx="76344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shape 9"/>
            <p:cNvSpPr/>
            <p:nvPr/>
          </p:nvSpPr>
          <p:spPr>
            <a:xfrm>
              <a:off x="402641" y="76297"/>
              <a:ext cx="76168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shape 10"/>
            <p:cNvSpPr/>
            <p:nvPr/>
          </p:nvSpPr>
          <p:spPr>
            <a:xfrm>
              <a:off x="566154" y="76297"/>
              <a:ext cx="76175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shape 11"/>
            <p:cNvSpPr/>
            <p:nvPr/>
          </p:nvSpPr>
          <p:spPr>
            <a:xfrm>
              <a:off x="729842" y="76297"/>
              <a:ext cx="76176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shape 12"/>
            <p:cNvSpPr/>
            <p:nvPr/>
          </p:nvSpPr>
          <p:spPr>
            <a:xfrm>
              <a:off x="-1" y="0"/>
              <a:ext cx="315637" cy="76297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shape 13"/>
            <p:cNvSpPr/>
            <p:nvPr/>
          </p:nvSpPr>
          <p:spPr>
            <a:xfrm>
              <a:off x="402641" y="0"/>
              <a:ext cx="403377" cy="76297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" name="shape 14"/>
          <p:cNvSpPr txBox="1"/>
          <p:nvPr/>
        </p:nvSpPr>
        <p:spPr>
          <a:xfrm>
            <a:off x="11550142" y="6545921"/>
            <a:ext cx="232665" cy="233116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50">
                <a:latin typeface="Arial"/>
                <a:cs typeface="Arial"/>
              </a:rPr>
              <a:t>24</a:t>
            </a:r>
            <a:endParaRPr/>
          </a:p>
        </p:txBody>
      </p:sp>
      <p:sp>
        <p:nvSpPr>
          <p:cNvPr id="15" name="shape 15"/>
          <p:cNvSpPr txBox="1"/>
          <p:nvPr/>
        </p:nvSpPr>
        <p:spPr>
          <a:xfrm>
            <a:off x="412801" y="438554"/>
            <a:ext cx="2564385" cy="451049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>
                <a:latin typeface="Arial"/>
                <a:cs typeface="Arial"/>
              </a:rPr>
              <a:t>Roadmap IBM</a:t>
            </a:r>
            <a:endParaRPr/>
          </a:p>
        </p:txBody>
      </p:sp>
      <p:pic>
        <p:nvPicPr>
          <p:cNvPr id="16" name="shape 1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85442"/>
            <a:ext cx="12192001" cy="59695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2"/>
          <p:cNvGrpSpPr/>
          <p:nvPr/>
        </p:nvGrpSpPr>
        <p:grpSpPr>
          <a:xfrm>
            <a:off x="0" y="431399"/>
            <a:ext cx="12192000" cy="6041030"/>
            <a:chOff x="0" y="0"/>
            <a:chExt cx="12192000" cy="6041030"/>
          </a:xfrm>
        </p:grpSpPr>
        <p:sp>
          <p:nvSpPr>
            <p:cNvPr id="3" name="shape 3"/>
            <p:cNvSpPr/>
            <p:nvPr/>
          </p:nvSpPr>
          <p:spPr>
            <a:xfrm>
              <a:off x="11033673" y="348928"/>
              <a:ext cx="76176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shape 4"/>
            <p:cNvSpPr/>
            <p:nvPr/>
          </p:nvSpPr>
          <p:spPr>
            <a:xfrm>
              <a:off x="11196854" y="348928"/>
              <a:ext cx="239516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shape 5"/>
            <p:cNvSpPr/>
            <p:nvPr/>
          </p:nvSpPr>
          <p:spPr>
            <a:xfrm>
              <a:off x="11523714" y="348929"/>
              <a:ext cx="76175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shape 6"/>
            <p:cNvSpPr/>
            <p:nvPr/>
          </p:nvSpPr>
          <p:spPr>
            <a:xfrm>
              <a:off x="11687403" y="348929"/>
              <a:ext cx="76175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shape 7"/>
            <p:cNvSpPr/>
            <p:nvPr/>
          </p:nvSpPr>
          <p:spPr>
            <a:xfrm>
              <a:off x="11033673" y="76297"/>
              <a:ext cx="76176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shape 8"/>
            <p:cNvSpPr/>
            <p:nvPr/>
          </p:nvSpPr>
          <p:spPr>
            <a:xfrm>
              <a:off x="11196853" y="76297"/>
              <a:ext cx="76344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shape 9"/>
            <p:cNvSpPr/>
            <p:nvPr/>
          </p:nvSpPr>
          <p:spPr>
            <a:xfrm>
              <a:off x="11360202" y="76297"/>
              <a:ext cx="76168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shape 10"/>
            <p:cNvSpPr/>
            <p:nvPr/>
          </p:nvSpPr>
          <p:spPr>
            <a:xfrm>
              <a:off x="11523714" y="76297"/>
              <a:ext cx="76175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shape 11"/>
            <p:cNvSpPr/>
            <p:nvPr/>
          </p:nvSpPr>
          <p:spPr>
            <a:xfrm>
              <a:off x="11687402" y="76297"/>
              <a:ext cx="76176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shape 12"/>
            <p:cNvSpPr/>
            <p:nvPr/>
          </p:nvSpPr>
          <p:spPr>
            <a:xfrm>
              <a:off x="10957560" y="0"/>
              <a:ext cx="315637" cy="76297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shape 13"/>
            <p:cNvSpPr/>
            <p:nvPr/>
          </p:nvSpPr>
          <p:spPr>
            <a:xfrm>
              <a:off x="11360201" y="0"/>
              <a:ext cx="403377" cy="76297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pic>
          <p:nvPicPr>
            <p:cNvPr id="14" name="shape 1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40913"/>
              <a:ext cx="12192000" cy="5500116"/>
            </a:xfrm>
            <a:prstGeom prst="rect">
              <a:avLst/>
            </a:prstGeom>
          </p:spPr>
        </p:pic>
      </p:grpSp>
      <p:sp>
        <p:nvSpPr>
          <p:cNvPr id="15" name="shape 15"/>
          <p:cNvSpPr txBox="1"/>
          <p:nvPr/>
        </p:nvSpPr>
        <p:spPr>
          <a:xfrm>
            <a:off x="11550142" y="6545921"/>
            <a:ext cx="232665" cy="233116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50">
                <a:latin typeface="Arial"/>
                <a:cs typeface="Arial"/>
              </a:rPr>
              <a:t>26</a:t>
            </a:r>
            <a:endParaRPr/>
          </a:p>
        </p:txBody>
      </p:sp>
      <p:sp>
        <p:nvSpPr>
          <p:cNvPr id="16" name="shape 16"/>
          <p:cNvSpPr txBox="1"/>
          <p:nvPr/>
        </p:nvSpPr>
        <p:spPr>
          <a:xfrm>
            <a:off x="412801" y="438554"/>
            <a:ext cx="2734641" cy="451049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>
                <a:latin typeface="Arial"/>
                <a:cs typeface="Arial"/>
              </a:rPr>
              <a:t>Roadmap IonQ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2"/>
          <p:cNvGrpSpPr/>
          <p:nvPr/>
        </p:nvGrpSpPr>
        <p:grpSpPr>
          <a:xfrm>
            <a:off x="7461504" y="-1934"/>
            <a:ext cx="4734762" cy="6861306"/>
            <a:chOff x="0" y="0"/>
            <a:chExt cx="4734762" cy="6861306"/>
          </a:xfrm>
        </p:grpSpPr>
        <p:sp>
          <p:nvSpPr>
            <p:cNvPr id="3" name="shape 3"/>
            <p:cNvSpPr/>
            <p:nvPr/>
          </p:nvSpPr>
          <p:spPr>
            <a:xfrm>
              <a:off x="3572169" y="782261"/>
              <a:ext cx="76176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shape 4"/>
            <p:cNvSpPr/>
            <p:nvPr/>
          </p:nvSpPr>
          <p:spPr>
            <a:xfrm>
              <a:off x="3735350" y="782261"/>
              <a:ext cx="239516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shape 5"/>
            <p:cNvSpPr/>
            <p:nvPr/>
          </p:nvSpPr>
          <p:spPr>
            <a:xfrm>
              <a:off x="4062210" y="782262"/>
              <a:ext cx="76175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shape 6"/>
            <p:cNvSpPr/>
            <p:nvPr/>
          </p:nvSpPr>
          <p:spPr>
            <a:xfrm>
              <a:off x="4225899" y="782262"/>
              <a:ext cx="76175" cy="76161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shape 7"/>
            <p:cNvSpPr/>
            <p:nvPr/>
          </p:nvSpPr>
          <p:spPr>
            <a:xfrm>
              <a:off x="3572169" y="509630"/>
              <a:ext cx="76176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shape 8"/>
            <p:cNvSpPr/>
            <p:nvPr/>
          </p:nvSpPr>
          <p:spPr>
            <a:xfrm>
              <a:off x="3735349" y="509630"/>
              <a:ext cx="76344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shape 9"/>
            <p:cNvSpPr/>
            <p:nvPr/>
          </p:nvSpPr>
          <p:spPr>
            <a:xfrm>
              <a:off x="3898698" y="509630"/>
              <a:ext cx="76168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shape 10"/>
            <p:cNvSpPr/>
            <p:nvPr/>
          </p:nvSpPr>
          <p:spPr>
            <a:xfrm>
              <a:off x="4062210" y="509630"/>
              <a:ext cx="76175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shape 11"/>
            <p:cNvSpPr/>
            <p:nvPr/>
          </p:nvSpPr>
          <p:spPr>
            <a:xfrm>
              <a:off x="4225898" y="509630"/>
              <a:ext cx="76176" cy="272632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shape 12"/>
            <p:cNvSpPr/>
            <p:nvPr/>
          </p:nvSpPr>
          <p:spPr>
            <a:xfrm>
              <a:off x="3496056" y="433333"/>
              <a:ext cx="315637" cy="76297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shape 13"/>
            <p:cNvSpPr/>
            <p:nvPr/>
          </p:nvSpPr>
          <p:spPr>
            <a:xfrm>
              <a:off x="3898697" y="433333"/>
              <a:ext cx="403377" cy="76297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shape 14"/>
            <p:cNvSpPr txBox="1"/>
            <p:nvPr/>
          </p:nvSpPr>
          <p:spPr>
            <a:xfrm>
              <a:off x="4088638" y="6547855"/>
              <a:ext cx="232665" cy="233116"/>
            </a:xfrm>
            <a:prstGeom prst="rect">
              <a:avLst/>
            </a:prstGeom>
            <a:noFill/>
          </p:spPr>
          <p:txBody>
            <a:bodyPr vertOverflow="overflow" horzOverflow="overflow" wrap="square" lIns="0" tIns="12700" rIns="0" bIns="0" numCol="1" compatLnSpc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50">
                  <a:latin typeface="Arial"/>
                  <a:cs typeface="Arial"/>
                </a:rPr>
                <a:t>27</a:t>
              </a:r>
              <a:endParaRPr/>
            </a:p>
          </p:txBody>
        </p:sp>
        <p:pic>
          <p:nvPicPr>
            <p:cNvPr id="15" name="shape 1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396" y="3260245"/>
              <a:ext cx="4614367" cy="3599688"/>
            </a:xfrm>
            <a:prstGeom prst="rect">
              <a:avLst/>
            </a:prstGeom>
          </p:spPr>
        </p:pic>
        <p:pic>
          <p:nvPicPr>
            <p:cNvPr id="16" name="shape 1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934"/>
              <a:ext cx="4728972" cy="3287268"/>
            </a:xfrm>
            <a:prstGeom prst="rect">
              <a:avLst/>
            </a:prstGeom>
          </p:spPr>
        </p:pic>
        <p:pic>
          <p:nvPicPr>
            <p:cNvPr id="17" name="shape 17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4728972" cy="3284631"/>
            </a:xfrm>
            <a:prstGeom prst="rect">
              <a:avLst/>
            </a:prstGeom>
          </p:spPr>
        </p:pic>
        <p:pic>
          <p:nvPicPr>
            <p:cNvPr id="18" name="shape 18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252" y="3216050"/>
              <a:ext cx="4620667" cy="3645256"/>
            </a:xfrm>
            <a:prstGeom prst="rect">
              <a:avLst/>
            </a:prstGeom>
          </p:spPr>
        </p:pic>
      </p:grpSp>
      <p:sp>
        <p:nvSpPr>
          <p:cNvPr id="40" name="shape 40"/>
          <p:cNvSpPr txBox="1"/>
          <p:nvPr/>
        </p:nvSpPr>
        <p:spPr>
          <a:xfrm>
            <a:off x="412801" y="438554"/>
            <a:ext cx="6633845" cy="2520951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>
                <a:latin typeface="Arial"/>
                <a:cs typeface="Arial"/>
              </a:rPr>
              <a:t>Analogy to Conventional Computers</a:t>
            </a:r>
            <a:endParaRPr/>
          </a:p>
          <a:p>
            <a:pPr marL="366268" indent="-353568">
              <a:spcBef>
                <a:spcPts val="1400"/>
              </a:spcBef>
              <a:buSzPts val="2000"/>
              <a:buFont typeface="Arial"/>
              <a:buChar char="■"/>
            </a:pPr>
            <a:r>
              <a:rPr sz="2000">
                <a:latin typeface="Arial"/>
                <a:cs typeface="Arial"/>
              </a:rPr>
              <a:t>Similar picture if we look back in time</a:t>
            </a:r>
            <a:endParaRPr/>
          </a:p>
          <a:p>
            <a:pPr marL="253365" algn="just">
              <a:spcBef>
                <a:spcPts val="200"/>
              </a:spcBef>
              <a:tabLst>
                <a:tab pos="610108" algn="l"/>
              </a:tabLst>
            </a:pPr>
            <a:r>
              <a:rPr sz="2000" spc="5">
                <a:latin typeface="Arial"/>
                <a:cs typeface="Arial"/>
              </a:rPr>
              <a:t>□	</a:t>
            </a:r>
            <a:r>
              <a:rPr sz="2000">
                <a:latin typeface="Arial"/>
                <a:cs typeface="Arial"/>
              </a:rPr>
              <a:t>First, bulky computers</a:t>
            </a:r>
            <a:endParaRPr/>
          </a:p>
          <a:p>
            <a:pPr marL="253365" algn="just">
              <a:spcBef>
                <a:spcPts val="200"/>
              </a:spcBef>
              <a:tabLst>
                <a:tab pos="610108" algn="l"/>
              </a:tabLst>
            </a:pPr>
            <a:r>
              <a:rPr sz="2000" spc="5">
                <a:latin typeface="Arial"/>
                <a:cs typeface="Arial"/>
              </a:rPr>
              <a:t>□	</a:t>
            </a:r>
            <a:r>
              <a:rPr sz="2000">
                <a:latin typeface="Arial"/>
                <a:cs typeface="Arial"/>
              </a:rPr>
              <a:t>Moores law</a:t>
            </a:r>
            <a:endParaRPr/>
          </a:p>
          <a:p>
            <a:pPr marL="253365" algn="just">
              <a:spcBef>
                <a:spcPts val="200"/>
              </a:spcBef>
              <a:tabLst>
                <a:tab pos="610108" algn="l"/>
              </a:tabLst>
            </a:pPr>
            <a:r>
              <a:rPr sz="2000" spc="5">
                <a:latin typeface="Arial"/>
                <a:cs typeface="Arial"/>
              </a:rPr>
              <a:t>□	</a:t>
            </a:r>
            <a:r>
              <a:rPr sz="2000">
                <a:latin typeface="Arial"/>
                <a:cs typeface="Arial"/>
              </a:rPr>
              <a:t>Digital revolution</a:t>
            </a:r>
            <a:endParaRPr/>
          </a:p>
          <a:p>
            <a:pPr marL="366268" indent="-353568">
              <a:spcBef>
                <a:spcPts val="200"/>
              </a:spcBef>
              <a:buSzPts val="2000"/>
              <a:buFont typeface="Arial"/>
              <a:buChar char="■"/>
            </a:pPr>
            <a:r>
              <a:rPr sz="2000">
                <a:latin typeface="Arial"/>
                <a:cs typeface="Arial"/>
              </a:rPr>
              <a:t>EDA tools enabled their success</a:t>
            </a:r>
            <a:endParaRPr/>
          </a:p>
          <a:p>
            <a:pPr marL="253365">
              <a:spcBef>
                <a:spcPts val="300"/>
              </a:spcBef>
              <a:tabLst>
                <a:tab pos="610108" algn="l"/>
              </a:tabLst>
            </a:pPr>
            <a:r>
              <a:rPr sz="2000" spc="5">
                <a:latin typeface="Arial"/>
                <a:cs typeface="Arial"/>
              </a:rPr>
              <a:t>□	</a:t>
            </a:r>
            <a:r>
              <a:rPr sz="2000">
                <a:latin typeface="Arial"/>
                <a:cs typeface="Arial"/>
              </a:rPr>
              <a:t>Handle problems with enormous complexity</a:t>
            </a:r>
            <a:endParaRPr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41BF7E8F-7193-4A23-E895-65C97149B1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784" y="3700755"/>
            <a:ext cx="5503121" cy="296130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1C9099-6C86-C177-B93A-192EDB2D3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568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8BA034-96FF-D59B-C1AA-682796189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520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10C17B-8ACB-943A-F9B8-54CEA0EB3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395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AA5665-58DD-4732-9B7D-03D7197E2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345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8558839-0873-4376-AE92-C48699D22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BE1223F-38F9-1ADD-51D4-234840A258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0" r="25678" b="-1"/>
          <a:stretch>
            <a:fillRect/>
          </a:stretch>
        </p:blipFill>
        <p:spPr>
          <a:xfrm>
            <a:off x="20" y="10"/>
            <a:ext cx="4654276" cy="685799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5E19270-01B7-754F-6907-100A882BE55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6" r="2737" b="-1"/>
          <a:stretch>
            <a:fillRect/>
          </a:stretch>
        </p:blipFill>
        <p:spPr>
          <a:xfrm>
            <a:off x="4654296" y="10"/>
            <a:ext cx="753770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37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0144-37FA-7B99-B38D-AFD9DFD25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6335"/>
            <a:ext cx="10515600" cy="654334"/>
          </a:xfrm>
        </p:spPr>
        <p:txBody>
          <a:bodyPr>
            <a:normAutofit/>
          </a:bodyPr>
          <a:lstStyle/>
          <a:p>
            <a:r>
              <a:rPr lang="en-US" sz="3200" b="1" dirty="0"/>
              <a:t>Conventional vs. Quantum Physics</a:t>
            </a:r>
            <a:endParaRPr lang="en-GB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15C9A-2B24-7449-1B90-23593B86B5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85301"/>
            <a:ext cx="5181600" cy="3891662"/>
          </a:xfrm>
        </p:spPr>
        <p:txBody>
          <a:bodyPr>
            <a:normAutofit/>
          </a:bodyPr>
          <a:lstStyle/>
          <a:p>
            <a:r>
              <a:rPr lang="en-US" sz="2200" dirty="0"/>
              <a:t>T</a:t>
            </a:r>
            <a:r>
              <a:rPr lang="en-GB" sz="2200" dirty="0" err="1"/>
              <a:t>hus</a:t>
            </a:r>
            <a:r>
              <a:rPr lang="en-GB" sz="2200" dirty="0"/>
              <a:t> far: Newtonian Physics</a:t>
            </a:r>
          </a:p>
          <a:p>
            <a:pPr lvl="1"/>
            <a:r>
              <a:rPr lang="en-US" sz="2200" dirty="0"/>
              <a:t>Describes “our world”                  (larger than the subatomic level)</a:t>
            </a:r>
          </a:p>
          <a:p>
            <a:pPr lvl="1"/>
            <a:r>
              <a:rPr lang="en-US" sz="2200" dirty="0"/>
              <a:t>Based on particles</a:t>
            </a:r>
          </a:p>
          <a:p>
            <a:pPr lvl="1"/>
            <a:r>
              <a:rPr lang="en-US" sz="2200" dirty="0"/>
              <a:t>Completely deterministic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BAFF1E-F9BF-A6FC-1E09-EF4ACFE3DC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5300"/>
            <a:ext cx="5858969" cy="4434567"/>
          </a:xfrm>
        </p:spPr>
        <p:txBody>
          <a:bodyPr>
            <a:normAutofit/>
          </a:bodyPr>
          <a:lstStyle/>
          <a:p>
            <a:r>
              <a:rPr lang="en-US" sz="2200" dirty="0"/>
              <a:t>Now: Quantum Mechanics</a:t>
            </a:r>
          </a:p>
          <a:p>
            <a:pPr lvl="1"/>
            <a:r>
              <a:rPr lang="en-US" sz="2200" dirty="0"/>
              <a:t>Describes the smallest “things” in our universe </a:t>
            </a:r>
          </a:p>
          <a:p>
            <a:pPr lvl="1"/>
            <a:r>
              <a:rPr lang="en-US" sz="2200" dirty="0"/>
              <a:t>Described by waves</a:t>
            </a:r>
          </a:p>
          <a:p>
            <a:pPr lvl="1"/>
            <a:r>
              <a:rPr lang="en-US" sz="2200" dirty="0"/>
              <a:t>Completely probabilistic</a:t>
            </a:r>
          </a:p>
          <a:p>
            <a:pPr lvl="1"/>
            <a:endParaRPr lang="en-GB" sz="2200" dirty="0"/>
          </a:p>
          <a:p>
            <a:pPr lvl="1"/>
            <a:endParaRPr lang="en-GB" sz="2200" dirty="0"/>
          </a:p>
          <a:p>
            <a:pPr lvl="1"/>
            <a:r>
              <a:rPr lang="en-GB" sz="2200" dirty="0"/>
              <a:t>Allows to be in more than one state at once</a:t>
            </a:r>
          </a:p>
          <a:p>
            <a:pPr lvl="1"/>
            <a:r>
              <a:rPr lang="en-GB" sz="2200" dirty="0"/>
              <a:t>Measurement collapses back to a single state (back to “our” world)</a:t>
            </a:r>
          </a:p>
          <a:p>
            <a:pPr lvl="1"/>
            <a:r>
              <a:rPr lang="en-GB" sz="2200" dirty="0"/>
              <a:t>True random</a:t>
            </a:r>
          </a:p>
          <a:p>
            <a:pPr lvl="1"/>
            <a:r>
              <a:rPr lang="en-GB" sz="2200" dirty="0"/>
              <a:t>Entanglement</a:t>
            </a:r>
          </a:p>
          <a:p>
            <a:pPr lvl="1"/>
            <a:endParaRPr lang="en-GB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CE297-7081-B053-93E6-8DD4CAD5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7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482DCA-1D14-B1F7-A25D-95F849BEAA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874" y="4164654"/>
            <a:ext cx="537206" cy="5912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3B6269-8E8A-3BA0-8F61-EE830B022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5829" y="4097290"/>
            <a:ext cx="1557054" cy="72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280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0144-37FA-7B99-B38D-AFD9DFD25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6335"/>
            <a:ext cx="10515600" cy="654334"/>
          </a:xfrm>
        </p:spPr>
        <p:txBody>
          <a:bodyPr>
            <a:normAutofit/>
          </a:bodyPr>
          <a:lstStyle/>
          <a:p>
            <a:r>
              <a:rPr lang="en-US" sz="3200" b="1" dirty="0"/>
              <a:t>Conventional vs. Quantum Physics</a:t>
            </a:r>
            <a:endParaRPr lang="en-GB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15C9A-2B24-7449-1B90-23593B86B5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85301"/>
            <a:ext cx="5181600" cy="3891662"/>
          </a:xfrm>
        </p:spPr>
        <p:txBody>
          <a:bodyPr>
            <a:normAutofit/>
          </a:bodyPr>
          <a:lstStyle/>
          <a:p>
            <a:r>
              <a:rPr lang="en-US" sz="2200" dirty="0"/>
              <a:t>T</a:t>
            </a:r>
            <a:r>
              <a:rPr lang="en-GB" sz="2200" dirty="0" err="1"/>
              <a:t>hus</a:t>
            </a:r>
            <a:r>
              <a:rPr lang="en-GB" sz="2200" dirty="0"/>
              <a:t> far: Newtonian Physics</a:t>
            </a:r>
          </a:p>
          <a:p>
            <a:pPr lvl="1"/>
            <a:r>
              <a:rPr lang="en-US" sz="2200" dirty="0"/>
              <a:t>Describes “our world”                  (larger than the subatomic level)</a:t>
            </a:r>
          </a:p>
          <a:p>
            <a:pPr lvl="1"/>
            <a:r>
              <a:rPr lang="en-US" sz="2200" dirty="0"/>
              <a:t>Based on particles</a:t>
            </a:r>
          </a:p>
          <a:p>
            <a:pPr lvl="1"/>
            <a:r>
              <a:rPr lang="en-US" sz="2200" dirty="0"/>
              <a:t>Completely deterministic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BAFF1E-F9BF-A6FC-1E09-EF4ACFE3DC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5300"/>
            <a:ext cx="5858969" cy="4434567"/>
          </a:xfrm>
        </p:spPr>
        <p:txBody>
          <a:bodyPr>
            <a:normAutofit/>
          </a:bodyPr>
          <a:lstStyle/>
          <a:p>
            <a:r>
              <a:rPr lang="en-US" sz="2200" dirty="0"/>
              <a:t>Now: Quantum Mechanics</a:t>
            </a:r>
          </a:p>
          <a:p>
            <a:pPr lvl="1"/>
            <a:r>
              <a:rPr lang="en-US" sz="2200" dirty="0"/>
              <a:t>Describes the smallest “things” in our universe </a:t>
            </a:r>
          </a:p>
          <a:p>
            <a:pPr lvl="1"/>
            <a:r>
              <a:rPr lang="en-US" sz="2200" dirty="0"/>
              <a:t>Described by waves</a:t>
            </a:r>
          </a:p>
          <a:p>
            <a:pPr lvl="1"/>
            <a:r>
              <a:rPr lang="en-US" sz="2200" dirty="0"/>
              <a:t>Completely probabilistic</a:t>
            </a:r>
          </a:p>
          <a:p>
            <a:pPr lvl="1"/>
            <a:endParaRPr lang="en-GB" sz="2200" dirty="0"/>
          </a:p>
          <a:p>
            <a:pPr lvl="1"/>
            <a:endParaRPr lang="en-GB" sz="2200" dirty="0"/>
          </a:p>
          <a:p>
            <a:pPr lvl="1"/>
            <a:endParaRPr lang="en-GB" sz="2200" dirty="0"/>
          </a:p>
          <a:p>
            <a:pPr lvl="1"/>
            <a:r>
              <a:rPr lang="en-GB" sz="2200" dirty="0"/>
              <a:t>Allows to be in more than one state at once</a:t>
            </a:r>
          </a:p>
          <a:p>
            <a:pPr lvl="1"/>
            <a:r>
              <a:rPr lang="en-GB" sz="2200" dirty="0"/>
              <a:t>Measurement collapses back to a single state (back to “our” world)</a:t>
            </a:r>
          </a:p>
          <a:p>
            <a:pPr lvl="1"/>
            <a:r>
              <a:rPr lang="en-GB" sz="2200" dirty="0"/>
              <a:t>True random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CE297-7081-B053-93E6-8DD4CAD5A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7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432C98-E949-5FF0-F61E-E46325EB4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0259" y="4232018"/>
            <a:ext cx="2759492" cy="7720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4B21C62-9663-14D6-7E4B-F9987F639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0561" y="4458144"/>
            <a:ext cx="2613791" cy="31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486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2F0DC-1C89-7929-2D5A-5B8765E82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41704"/>
            <a:ext cx="9436512" cy="615696"/>
          </a:xfrm>
        </p:spPr>
        <p:txBody>
          <a:bodyPr/>
          <a:lstStyle/>
          <a:p>
            <a:r>
              <a:rPr lang="en-US" b="1" dirty="0"/>
              <a:t>Conventional vs. Quantum Computing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270BE715-11F1-6440-38DD-0D27C2D45C95}"/>
                  </a:ext>
                </a:extLst>
              </p:cNvPr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839788" y="2189695"/>
                <a:ext cx="8685536" cy="4300599"/>
              </a:xfrm>
            </p:spPr>
            <p:txBody>
              <a:bodyPr>
                <a:norm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b="1" dirty="0"/>
                  <a:t>Classical bit: </a:t>
                </a:r>
                <a:r>
                  <a:rPr lang="en-US" sz="2200" dirty="0"/>
                  <a:t>0 or 1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200" b="1" dirty="0"/>
                  <a:t>Qubit: </a:t>
                </a:r>
                <a:r>
                  <a:rPr lang="en-GB" sz="2200" dirty="0"/>
                  <a:t>Superposition of two basis states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2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200" dirty="0"/>
                  <a:t>Measurement leads to 0 or 1 with probability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2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200" b="0" dirty="0"/>
                  <a:t> 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GB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2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200" dirty="0"/>
                  <a:t>Represented in terms of </a:t>
                </a:r>
                <a:r>
                  <a:rPr lang="en-GB" sz="2200" b="1" dirty="0"/>
                  <a:t>vectors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2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2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200" b="1" dirty="0"/>
                  <a:t>Operations </a:t>
                </a:r>
                <a:r>
                  <a:rPr lang="en-GB" sz="2200" dirty="0"/>
                  <a:t>represented through unitary matrices,</a:t>
                </a:r>
                <a:br>
                  <a:rPr lang="en-GB" sz="2200" dirty="0"/>
                </a:br>
                <a:br>
                  <a:rPr lang="en-GB" sz="2200" dirty="0"/>
                </a:br>
                <a:r>
                  <a:rPr lang="en-GB" sz="2200" dirty="0"/>
                  <a:t>e.g.</a:t>
                </a:r>
                <a:endParaRPr lang="en-GB" sz="2200" b="1" dirty="0"/>
              </a:p>
            </p:txBody>
          </p:sp>
        </mc:Choice>
        <mc:Fallback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270BE715-11F1-6440-38DD-0D27C2D45C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839788" y="2189695"/>
                <a:ext cx="8685536" cy="4300599"/>
              </a:xfrm>
              <a:blipFill>
                <a:blip r:embed="rId2"/>
                <a:stretch>
                  <a:fillRect l="-842" t="-18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81384F0-1481-252C-A80E-55F100E6D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704"/>
          </a:xfrm>
          <a:prstGeom prst="rect">
            <a:avLst/>
          </a:prstGeom>
        </p:spPr>
      </p:pic>
      <p:pic>
        <p:nvPicPr>
          <p:cNvPr id="23" name="Picture 22" descr="A sphere with a blue arrow pointing up&#10;&#10;Description automatically generated">
            <a:extLst>
              <a:ext uri="{FF2B5EF4-FFF2-40B4-BE49-F238E27FC236}">
                <a16:creationId xmlns:a16="http://schemas.microsoft.com/office/drawing/2014/main" id="{BC288B73-E383-47A9-1A8A-7CF53907C8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324" y="1468941"/>
            <a:ext cx="2626134" cy="266909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910FF83-8D5D-F0BC-58A6-6623295794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9032" y="3068364"/>
            <a:ext cx="5625594" cy="36063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40FC6DF-ED64-7586-E830-CC024EF6F8A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22134"/>
          <a:stretch/>
        </p:blipFill>
        <p:spPr>
          <a:xfrm>
            <a:off x="2202342" y="4300516"/>
            <a:ext cx="3160689" cy="789883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19576F13-F9CD-E0CA-D577-CEAFD132AD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1796" y="5694384"/>
            <a:ext cx="3760065" cy="659576"/>
          </a:xfrm>
          <a:prstGeom prst="rect">
            <a:avLst/>
          </a:prstGeom>
        </p:spPr>
      </p:pic>
      <p:pic>
        <p:nvPicPr>
          <p:cNvPr id="53" name="Picture 52" descr="A sphere with a blue arrow&#10;&#10;Description automatically generated">
            <a:extLst>
              <a:ext uri="{FF2B5EF4-FFF2-40B4-BE49-F238E27FC236}">
                <a16:creationId xmlns:a16="http://schemas.microsoft.com/office/drawing/2014/main" id="{41E2ABE9-6E52-D42B-0983-D7277CDCD5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022" y="4075059"/>
            <a:ext cx="2628000" cy="262800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B793FBD1-37C6-8665-9A18-19CAF71506C7}"/>
              </a:ext>
            </a:extLst>
          </p:cNvPr>
          <p:cNvSpPr txBox="1"/>
          <p:nvPr/>
        </p:nvSpPr>
        <p:spPr>
          <a:xfrm>
            <a:off x="9756675" y="3805283"/>
            <a:ext cx="2163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Qubit</a:t>
            </a:r>
            <a:endParaRPr lang="en-GB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5A3E918-DC77-79FC-9367-C566B8B4DA1E}"/>
              </a:ext>
            </a:extLst>
          </p:cNvPr>
          <p:cNvSpPr txBox="1"/>
          <p:nvPr/>
        </p:nvSpPr>
        <p:spPr>
          <a:xfrm>
            <a:off x="9780306" y="6418837"/>
            <a:ext cx="2163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Qubit</a:t>
            </a:r>
            <a:endParaRPr lang="en-GB" dirty="0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30987492-2F5E-516C-C426-A915B774BF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77706" y="6452514"/>
            <a:ext cx="413388" cy="30197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48F5FEAA-8E1F-74D6-D3E3-9A137535E5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25325" y="3835636"/>
            <a:ext cx="318150" cy="3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49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2F0DC-1C89-7929-2D5A-5B8765E82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41704"/>
            <a:ext cx="9436512" cy="615696"/>
          </a:xfrm>
        </p:spPr>
        <p:txBody>
          <a:bodyPr/>
          <a:lstStyle/>
          <a:p>
            <a:r>
              <a:rPr lang="en-US" b="1" dirty="0"/>
              <a:t>Example of Applying an Operation to a Qubit</a:t>
            </a:r>
            <a:endParaRPr lang="en-GB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BE715-11F1-6440-38DD-0D27C2D45C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9695"/>
            <a:ext cx="8685536" cy="301654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Applying the H gate to the |1&gt; basis state would result in the </a:t>
            </a:r>
          </a:p>
          <a:p>
            <a:r>
              <a:rPr lang="en-GB" sz="2200" dirty="0"/>
              <a:t>     following state: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The quantum circuit for the above computation looks as follows: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1384F0-1481-252C-A80E-55F100E6D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7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84BC9A-1B31-2FFD-E72F-FD88DAA85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408" y="3018560"/>
            <a:ext cx="7159557" cy="820879"/>
          </a:xfrm>
          <a:prstGeom prst="rect">
            <a:avLst/>
          </a:prstGeom>
        </p:spPr>
      </p:pic>
      <p:pic>
        <p:nvPicPr>
          <p:cNvPr id="10" name="Picture 9" descr="A blue arrow pointing at a point&#10;&#10;Description automatically generated">
            <a:extLst>
              <a:ext uri="{FF2B5EF4-FFF2-40B4-BE49-F238E27FC236}">
                <a16:creationId xmlns:a16="http://schemas.microsoft.com/office/drawing/2014/main" id="{20AF0571-F966-92B8-D8C0-04FAC646EE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585" y="1877114"/>
            <a:ext cx="3329129" cy="3329129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95DD537D-F868-F04F-7A76-20DAD1E6ED49}"/>
              </a:ext>
            </a:extLst>
          </p:cNvPr>
          <p:cNvGrpSpPr/>
          <p:nvPr/>
        </p:nvGrpSpPr>
        <p:grpSpPr>
          <a:xfrm>
            <a:off x="7454085" y="3218940"/>
            <a:ext cx="13680" cy="34920"/>
            <a:chOff x="7454085" y="3218940"/>
            <a:chExt cx="13680" cy="34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DD580082-2E5D-6968-9EEB-BA551870255E}"/>
                    </a:ext>
                  </a:extLst>
                </p14:cNvPr>
                <p14:cNvContentPartPr/>
                <p14:nvPr/>
              </p14:nvContentPartPr>
              <p14:xfrm>
                <a:off x="7454085" y="3218940"/>
                <a:ext cx="3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DD580082-2E5D-6968-9EEB-BA551870255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436085" y="32013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9B02F374-3FCA-99DC-3CD7-CFFD98639F5A}"/>
                    </a:ext>
                  </a:extLst>
                </p14:cNvPr>
                <p14:cNvContentPartPr/>
                <p14:nvPr/>
              </p14:nvContentPartPr>
              <p14:xfrm>
                <a:off x="7467405" y="3234420"/>
                <a:ext cx="360" cy="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9B02F374-3FCA-99DC-3CD7-CFFD98639F5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449405" y="32164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598AD853-3FDA-6C63-8635-5BC4EA3DD718}"/>
                    </a:ext>
                  </a:extLst>
                </p14:cNvPr>
                <p14:cNvContentPartPr/>
                <p14:nvPr/>
              </p14:nvContentPartPr>
              <p14:xfrm>
                <a:off x="7459485" y="3253500"/>
                <a:ext cx="360" cy="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598AD853-3FDA-6C63-8635-5BC4EA3DD71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441845" y="32355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9F95ED-8125-221E-D181-8549F49C0402}"/>
              </a:ext>
            </a:extLst>
          </p:cNvPr>
          <p:cNvGrpSpPr/>
          <p:nvPr/>
        </p:nvGrpSpPr>
        <p:grpSpPr>
          <a:xfrm>
            <a:off x="7461645" y="3310380"/>
            <a:ext cx="3960" cy="33120"/>
            <a:chOff x="7461645" y="3310380"/>
            <a:chExt cx="3960" cy="3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DAB6834D-65CA-0955-5130-0205016A94DE}"/>
                    </a:ext>
                  </a:extLst>
                </p14:cNvPr>
                <p14:cNvContentPartPr/>
                <p14:nvPr/>
              </p14:nvContentPartPr>
              <p14:xfrm>
                <a:off x="7461645" y="3310380"/>
                <a:ext cx="360" cy="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DAB6834D-65CA-0955-5130-0205016A94D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443645" y="32927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920F0C0-9E11-9A84-5C9C-065D53353736}"/>
                    </a:ext>
                  </a:extLst>
                </p14:cNvPr>
                <p14:cNvContentPartPr/>
                <p14:nvPr/>
              </p14:nvContentPartPr>
              <p14:xfrm>
                <a:off x="7465245" y="3343140"/>
                <a:ext cx="36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920F0C0-9E11-9A84-5C9C-065D5335373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447605" y="33251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13F93819-B5C3-D491-DFC8-E295E7AAD88F}"/>
                  </a:ext>
                </a:extLst>
              </p14:cNvPr>
              <p14:cNvContentPartPr/>
              <p14:nvPr/>
            </p14:nvContentPartPr>
            <p14:xfrm>
              <a:off x="7449413" y="3279330"/>
              <a:ext cx="360" cy="36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13F93819-B5C3-D491-DFC8-E295E7AAD88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443293" y="327321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4D45549F-E79E-4E65-C78B-A7009C6ED5F1}"/>
                  </a:ext>
                </a:extLst>
              </p14:cNvPr>
              <p14:cNvContentPartPr/>
              <p14:nvPr/>
            </p14:nvContentPartPr>
            <p14:xfrm>
              <a:off x="7451933" y="3279330"/>
              <a:ext cx="16920" cy="36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4D45549F-E79E-4E65-C78B-A7009C6ED5F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445813" y="3273210"/>
                <a:ext cx="2916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6F1F4979-DBDD-1D7C-3938-67206A39B1DA}"/>
                  </a:ext>
                </a:extLst>
              </p14:cNvPr>
              <p14:cNvContentPartPr/>
              <p14:nvPr/>
            </p14:nvContentPartPr>
            <p14:xfrm>
              <a:off x="9556346" y="3384743"/>
              <a:ext cx="360" cy="36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6F1F4979-DBDD-1D7C-3938-67206A39B1D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550226" y="3378623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5122" name="Picture 2">
            <a:extLst>
              <a:ext uri="{FF2B5EF4-FFF2-40B4-BE49-F238E27FC236}">
                <a16:creationId xmlns:a16="http://schemas.microsoft.com/office/drawing/2014/main" id="{83BE99FC-7BCE-632B-290E-BE313283ED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46" r="50354" b="1"/>
          <a:stretch/>
        </p:blipFill>
        <p:spPr bwMode="auto">
          <a:xfrm>
            <a:off x="2147867" y="4498340"/>
            <a:ext cx="5073831" cy="124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E08B9B0-D11C-B92B-2D4E-6F1D7DB20103}"/>
                  </a:ext>
                </a:extLst>
              </p14:cNvPr>
              <p14:cNvContentPartPr/>
              <p14:nvPr/>
            </p14:nvContentPartPr>
            <p14:xfrm>
              <a:off x="7431518" y="3345000"/>
              <a:ext cx="5040" cy="442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E08B9B0-D11C-B92B-2D4E-6F1D7DB2010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25398" y="3338880"/>
                <a:ext cx="17280" cy="5652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392F1860-5E22-5BE7-6D25-E09B80D58B61}"/>
              </a:ext>
            </a:extLst>
          </p:cNvPr>
          <p:cNvGrpSpPr/>
          <p:nvPr/>
        </p:nvGrpSpPr>
        <p:grpSpPr>
          <a:xfrm>
            <a:off x="7430438" y="3271560"/>
            <a:ext cx="43560" cy="14040"/>
            <a:chOff x="7430438" y="3271560"/>
            <a:chExt cx="43560" cy="1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1C3DF82-67E0-39D4-73A1-B3C89F9F7BA8}"/>
                    </a:ext>
                  </a:extLst>
                </p14:cNvPr>
                <p14:cNvContentPartPr/>
                <p14:nvPr/>
              </p14:nvContentPartPr>
              <p14:xfrm>
                <a:off x="7439078" y="3271560"/>
                <a:ext cx="27000" cy="72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1C3DF82-67E0-39D4-73A1-B3C89F9F7BA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432958" y="3265440"/>
                  <a:ext cx="392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FD1D4A9-F4E2-10E5-2D2C-80BD3F7827A2}"/>
                    </a:ext>
                  </a:extLst>
                </p14:cNvPr>
                <p14:cNvContentPartPr/>
                <p14:nvPr/>
              </p14:nvContentPartPr>
              <p14:xfrm>
                <a:off x="7430438" y="3278400"/>
                <a:ext cx="43560" cy="72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FD1D4A9-F4E2-10E5-2D2C-80BD3F7827A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424318" y="3272280"/>
                  <a:ext cx="55800" cy="1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D6060D9-54CF-B19B-588A-074CDBC6AA65}"/>
              </a:ext>
            </a:extLst>
          </p:cNvPr>
          <p:cNvGrpSpPr/>
          <p:nvPr/>
        </p:nvGrpSpPr>
        <p:grpSpPr>
          <a:xfrm>
            <a:off x="7430078" y="3391440"/>
            <a:ext cx="6120" cy="10080"/>
            <a:chOff x="7430078" y="3391440"/>
            <a:chExt cx="6120" cy="1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65037F7-411D-FEE5-2B8C-7DCB56B74C5F}"/>
                    </a:ext>
                  </a:extLst>
                </p14:cNvPr>
                <p14:cNvContentPartPr/>
                <p14:nvPr/>
              </p14:nvContentPartPr>
              <p14:xfrm>
                <a:off x="7432958" y="3400080"/>
                <a:ext cx="360" cy="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65037F7-411D-FEE5-2B8C-7DCB56B74C5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426838" y="339396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04844F0-6A16-9D83-C010-9F47008C787C}"/>
                    </a:ext>
                  </a:extLst>
                </p14:cNvPr>
                <p14:cNvContentPartPr/>
                <p14:nvPr/>
              </p14:nvContentPartPr>
              <p14:xfrm>
                <a:off x="7430078" y="3391440"/>
                <a:ext cx="360" cy="3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04844F0-6A16-9D83-C010-9F47008C787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423958" y="338532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DA75B4F-CA9E-24FE-6845-319DDDFCA71F}"/>
                    </a:ext>
                  </a:extLst>
                </p14:cNvPr>
                <p14:cNvContentPartPr/>
                <p14:nvPr/>
              </p14:nvContentPartPr>
              <p14:xfrm>
                <a:off x="7435838" y="3401160"/>
                <a:ext cx="360" cy="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DA75B4F-CA9E-24FE-6845-319DDDFCA71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429718" y="339504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CABA0B0-595D-34B9-F197-C03BAFF8D9EA}"/>
              </a:ext>
            </a:extLst>
          </p:cNvPr>
          <p:cNvGrpSpPr/>
          <p:nvPr/>
        </p:nvGrpSpPr>
        <p:grpSpPr>
          <a:xfrm>
            <a:off x="7428278" y="3427800"/>
            <a:ext cx="12600" cy="54720"/>
            <a:chOff x="7428278" y="3427800"/>
            <a:chExt cx="12600" cy="54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4F412FF-92C3-BAA9-D2E0-C08A20A49656}"/>
                    </a:ext>
                  </a:extLst>
                </p14:cNvPr>
                <p14:cNvContentPartPr/>
                <p14:nvPr/>
              </p14:nvContentPartPr>
              <p14:xfrm>
                <a:off x="7429358" y="3427800"/>
                <a:ext cx="6120" cy="406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4F412FF-92C3-BAA9-D2E0-C08A20A4965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423238" y="3421680"/>
                  <a:ext cx="183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745D03A-5774-CA1D-F687-46F3D6FAC6CC}"/>
                    </a:ext>
                  </a:extLst>
                </p14:cNvPr>
                <p14:cNvContentPartPr/>
                <p14:nvPr/>
              </p14:nvContentPartPr>
              <p14:xfrm>
                <a:off x="7439798" y="3482160"/>
                <a:ext cx="360" cy="3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745D03A-5774-CA1D-F687-46F3D6FAC6C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433678" y="347604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B3BE1DD3-C8A5-5420-89EB-9E40D0EA4DB6}"/>
                    </a:ext>
                  </a:extLst>
                </p14:cNvPr>
                <p14:cNvContentPartPr/>
                <p14:nvPr/>
              </p14:nvContentPartPr>
              <p14:xfrm>
                <a:off x="7428278" y="3482160"/>
                <a:ext cx="360" cy="3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B3BE1DD3-C8A5-5420-89EB-9E40D0EA4DB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422158" y="347604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75C745F0-AD5C-EC1E-01ED-2171289C9B22}"/>
                    </a:ext>
                  </a:extLst>
                </p14:cNvPr>
                <p14:cNvContentPartPr/>
                <p14:nvPr/>
              </p14:nvContentPartPr>
              <p14:xfrm>
                <a:off x="7439798" y="3476400"/>
                <a:ext cx="360" cy="3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75C745F0-AD5C-EC1E-01ED-2171289C9B2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433678" y="347028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8EB31F37-F53B-26DB-1428-CE4D3388BF8C}"/>
                    </a:ext>
                  </a:extLst>
                </p14:cNvPr>
                <p14:cNvContentPartPr/>
                <p14:nvPr/>
              </p14:nvContentPartPr>
              <p14:xfrm>
                <a:off x="7440518" y="3465960"/>
                <a:ext cx="360" cy="3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8EB31F37-F53B-26DB-1428-CE4D3388BF8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434398" y="345984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B2899C22-6C77-1BA1-5B90-DD2C2A88FE49}"/>
                  </a:ext>
                </a:extLst>
              </p14:cNvPr>
              <p14:cNvContentPartPr/>
              <p14:nvPr/>
            </p14:nvContentPartPr>
            <p14:xfrm>
              <a:off x="7434038" y="3416280"/>
              <a:ext cx="360" cy="36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B2899C22-6C77-1BA1-5B90-DD2C2A88FE4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427918" y="3410160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84774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2F0DC-1C89-7929-2D5A-5B8765E82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41704"/>
            <a:ext cx="9436512" cy="615696"/>
          </a:xfrm>
        </p:spPr>
        <p:txBody>
          <a:bodyPr/>
          <a:lstStyle/>
          <a:p>
            <a:r>
              <a:rPr lang="en-US" b="1" dirty="0"/>
              <a:t>Quantum Circuits / Quantum Software </a:t>
            </a:r>
            <a:endParaRPr lang="en-GB" b="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38D2204-93DB-421D-865A-B0FDF62B6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802" y="2355195"/>
            <a:ext cx="10468259" cy="41768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BE715-11F1-6440-38DD-0D27C2D45C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9695"/>
            <a:ext cx="7374248" cy="22539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Cascades of quantum gates working on qubits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Quantum gates may either be unary gates or working on two gates with a control qubit (black dot) and a target qubit</a:t>
            </a:r>
            <a:endParaRPr lang="en-US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1384F0-1481-252C-A80E-55F100E6D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9594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1384F0-1481-252C-A80E-55F100E6D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7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93B6449-0F86-49E7-1F19-CEDBB8BCC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893" y="1441704"/>
            <a:ext cx="10335962" cy="541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859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2F0DC-1C89-7929-2D5A-5B8765E82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41704"/>
            <a:ext cx="9436512" cy="615696"/>
          </a:xfrm>
        </p:spPr>
        <p:txBody>
          <a:bodyPr/>
          <a:lstStyle/>
          <a:p>
            <a:r>
              <a:rPr lang="en-US" b="1" dirty="0"/>
              <a:t>The Basis of the Software for Quantum Computing…</a:t>
            </a:r>
            <a:endParaRPr lang="en-GB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BE715-11F1-6440-38DD-0D27C2D45C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9695"/>
            <a:ext cx="8685536" cy="388625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…are vectors and matrices!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Can be represented by 1- or 2-dimensional arrays</a:t>
            </a:r>
            <a:br>
              <a:rPr lang="en-US" sz="2200" dirty="0"/>
            </a:br>
            <a:r>
              <a:rPr lang="en-US" sz="2200" dirty="0"/>
              <a:t>(problem: exponential complexity)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Solution</a:t>
            </a:r>
            <a:r>
              <a:rPr lang="en-150" sz="2200" dirty="0"/>
              <a:t> for classical simulation</a:t>
            </a:r>
            <a:r>
              <a:rPr lang="en-US" sz="2200" dirty="0"/>
              <a:t>: Decision Diagrams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1384F0-1481-252C-A80E-55F100E6D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7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feld 38">
                <a:extLst>
                  <a:ext uri="{FF2B5EF4-FFF2-40B4-BE49-F238E27FC236}">
                    <a16:creationId xmlns:a16="http://schemas.microsoft.com/office/drawing/2014/main" id="{F1F15BBC-F5A9-6ACA-9765-B41E053151BD}"/>
                  </a:ext>
                </a:extLst>
              </p:cNvPr>
              <p:cNvSpPr txBox="1"/>
              <p:nvPr/>
            </p:nvSpPr>
            <p:spPr bwMode="auto">
              <a:xfrm>
                <a:off x="8374093" y="2057400"/>
                <a:ext cx="3732097" cy="21504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de-AT" sz="24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400" b="0" i="1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de-DE" sz="2400" b="0" i="1">
                                        <a:latin typeface="Cambria Math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de-AT" sz="24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400" i="1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de-DE" sz="2400" b="0" i="1">
                                        <a:latin typeface="Cambria Math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de-DE" sz="2400" i="1">
                                    <a:latin typeface="Cambria Math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de-AT" sz="24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400" i="1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de-DE" sz="2400" b="0" i="1">
                                        <a:latin typeface="Cambria Math"/>
                                      </a:rPr>
                                      <m:t>1</m:t>
                                    </m:r>
                                    <m:sSup>
                                      <m:sSupPr>
                                        <m:ctrlPr>
                                          <a:rPr lang="de-DE" sz="2400" i="1">
                                            <a:latin typeface="Cambria Math" panose="02040503050406030204" pitchFamily="18" charset="0"/>
                                            <a:ea typeface="Cambria Math"/>
                                            <a:cs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de-DE" sz="24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  <m:sup>
                                        <m:r>
                                          <a:rPr lang="de-DE" sz="2400" i="1">
                                            <a:latin typeface="Cambria Math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de-AT" sz="24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400" i="1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de-DE" sz="2400" b="0" i="1">
                                        <a:latin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de-AT" sz="24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400" i="1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de-DE" sz="2400" b="0" i="1"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de-DE" sz="2400" i="1">
                                    <a:latin typeface="Cambria Math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de-AT" sz="24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400" i="1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de-DE" sz="2400" b="0" i="1">
                                        <a:latin typeface="Cambria Math"/>
                                      </a:rPr>
                                      <m:t>2</m:t>
                                    </m:r>
                                    <m:sSup>
                                      <m:sSupPr>
                                        <m:ctrlPr>
                                          <a:rPr lang="de-DE" sz="2400" i="1">
                                            <a:latin typeface="Cambria Math" panose="02040503050406030204" pitchFamily="18" charset="0"/>
                                            <a:ea typeface="Cambria Math"/>
                                            <a:cs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de-DE" sz="24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  <m:sup>
                                        <m:r>
                                          <a:rPr lang="de-DE" sz="2400" i="1">
                                            <a:latin typeface="Cambria Math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de-AT" sz="24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400" i="1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de-DE" sz="2400" b="0" i="1">
                                        <a:latin typeface="Cambria Math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de-AT" sz="24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400" i="1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de-DE" sz="2400" b="0" i="1">
                                        <a:latin typeface="Cambria Math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de-DE" sz="2400" i="1">
                                    <a:latin typeface="Cambria Math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de-AT" sz="24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400" i="1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de-DE" sz="2400" b="0" i="1">
                                        <a:latin typeface="Cambria Math"/>
                                      </a:rPr>
                                      <m:t>3</m:t>
                                    </m:r>
                                    <m:sSup>
                                      <m:sSupPr>
                                        <m:ctrlPr>
                                          <a:rPr lang="de-DE" sz="2400" i="1">
                                            <a:latin typeface="Cambria Math" panose="02040503050406030204" pitchFamily="18" charset="0"/>
                                            <a:ea typeface="Cambria Math"/>
                                            <a:cs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de-DE" sz="24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  <m:sup>
                                        <m:r>
                                          <a:rPr lang="de-DE" sz="2400" i="1">
                                            <a:latin typeface="Cambria Math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de-AT" sz="24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400" i="1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de-DE" sz="2400" b="0" i="1">
                                        <a:latin typeface="Cambria Math"/>
                                      </a:rPr>
                                      <m:t>41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de-AT" sz="24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400" i="1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de-DE" sz="2400" b="0" i="1">
                                        <a:latin typeface="Cambria Math"/>
                                      </a:rPr>
                                      <m:t>42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de-DE" sz="2400" i="1">
                                    <a:latin typeface="Cambria Math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de-AT" sz="24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400" i="1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de-DE" sz="2400" b="0" i="1">
                                        <a:latin typeface="Cambria Math"/>
                                      </a:rPr>
                                      <m:t>4</m:t>
                                    </m:r>
                                    <m:sSup>
                                      <m:sSupPr>
                                        <m:ctrlPr>
                                          <a:rPr lang="de-DE" sz="2400" i="1">
                                            <a:latin typeface="Cambria Math" panose="02040503050406030204" pitchFamily="18" charset="0"/>
                                            <a:ea typeface="Cambria Math"/>
                                            <a:cs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de-DE" sz="24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  <m:sup>
                                        <m:r>
                                          <a:rPr lang="de-DE" sz="2400" i="1">
                                            <a:latin typeface="Cambria Math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de-DE" sz="2400" i="1">
                                    <a:latin typeface="Cambria Math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de-DE" sz="2400" i="1">
                                    <a:latin typeface="Cambria Math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de-DE" sz="2400" i="1">
                                    <a:latin typeface="Cambria Math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de-DE" sz="2400" i="1">
                                    <a:latin typeface="Cambria Math"/>
                                  </a:rPr>
                                  <m:t>…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de-AT" sz="24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400" i="1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de-DE" sz="2400" i="1">
                                            <a:latin typeface="Cambria Math" panose="02040503050406030204" pitchFamily="18" charset="0"/>
                                            <a:ea typeface="Cambria Math"/>
                                            <a:cs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de-DE" sz="24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  <m:sup>
                                        <m:r>
                                          <a:rPr lang="de-DE" sz="2400" i="1">
                                            <a:latin typeface="Cambria Math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  <m:r>
                                      <a:rPr lang="de-DE" sz="2400" b="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de-AT" sz="24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400" i="1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de-DE" sz="2400" i="1">
                                            <a:latin typeface="Cambria Math" panose="02040503050406030204" pitchFamily="18" charset="0"/>
                                            <a:ea typeface="Cambria Math"/>
                                            <a:cs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de-DE" sz="24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  <m:sup>
                                        <m:r>
                                          <a:rPr lang="de-DE" sz="2400" i="1">
                                            <a:latin typeface="Cambria Math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  <m:r>
                                      <a:rPr lang="de-DE" sz="2400" b="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de-DE" sz="2400" i="1">
                                    <a:latin typeface="Cambria Math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de-AT" sz="24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400" i="1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de-DE" sz="2400" i="1">
                                            <a:latin typeface="Cambria Math" panose="02040503050406030204" pitchFamily="18" charset="0"/>
                                            <a:ea typeface="Cambria Math"/>
                                            <a:cs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de-DE" sz="24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  <m:sup>
                                        <m:r>
                                          <a:rPr lang="de-DE" sz="2400" i="1">
                                            <a:latin typeface="Cambria Math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de-DE" sz="2400" i="1">
                                            <a:latin typeface="Cambria Math" panose="02040503050406030204" pitchFamily="18" charset="0"/>
                                            <a:ea typeface="Cambria Math"/>
                                            <a:cs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de-DE" sz="2400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  <m:sup>
                                        <m:r>
                                          <a:rPr lang="de-DE" sz="2400" i="1">
                                            <a:latin typeface="Cambria Math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Textfeld 38">
                <a:extLst>
                  <a:ext uri="{FF2B5EF4-FFF2-40B4-BE49-F238E27FC236}">
                    <a16:creationId xmlns:a16="http://schemas.microsoft.com/office/drawing/2014/main" id="{F1F15BBC-F5A9-6ACA-9765-B41E053151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74093" y="2057400"/>
                <a:ext cx="3732097" cy="21504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feld 19">
                <a:extLst>
                  <a:ext uri="{FF2B5EF4-FFF2-40B4-BE49-F238E27FC236}">
                    <a16:creationId xmlns:a16="http://schemas.microsoft.com/office/drawing/2014/main" id="{29B31048-B245-1A13-096F-C193132BFE26}"/>
                  </a:ext>
                </a:extLst>
              </p:cNvPr>
              <p:cNvSpPr txBox="1"/>
              <p:nvPr/>
            </p:nvSpPr>
            <p:spPr bwMode="auto">
              <a:xfrm>
                <a:off x="8673035" y="4340155"/>
                <a:ext cx="3433155" cy="22362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de-AT" sz="2500" i="1"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de-DE" sz="2500" b="0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de-AT" sz="2500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AT" sz="2500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de-DE" sz="2500" i="1">
                                      <a:latin typeface="Cambria Math"/>
                                    </a:rPr>
                                    <m:t>0</m:t>
                                  </m:r>
                                  <m:r>
                                    <a:rPr lang="de-DE" sz="2500" i="1">
                                      <a:latin typeface="Cambria Math"/>
                                    </a:rPr>
                                    <m:t>…</m:t>
                                  </m:r>
                                  <m:r>
                                    <a:rPr lang="de-DE" sz="2500" b="0" i="1">
                                      <a:latin typeface="Cambria Math"/>
                                    </a:rPr>
                                    <m:t>0</m:t>
                                  </m:r>
                                  <m:r>
                                    <a:rPr lang="de-DE" sz="2500" i="1">
                                      <a:latin typeface="Cambria Math"/>
                                    </a:rPr>
                                    <m:t>00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de-AT" sz="2500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AT" sz="2500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de-DE" sz="2500" i="1">
                                      <a:latin typeface="Cambria Math"/>
                                    </a:rPr>
                                    <m:t>0</m:t>
                                  </m:r>
                                  <m:r>
                                    <a:rPr lang="de-DE" sz="2500" i="1">
                                      <a:latin typeface="Cambria Math"/>
                                    </a:rPr>
                                    <m:t>…</m:t>
                                  </m:r>
                                  <m:r>
                                    <a:rPr lang="de-DE" sz="2500" b="0" i="1">
                                      <a:latin typeface="Cambria Math"/>
                                    </a:rPr>
                                    <m:t>0</m:t>
                                  </m:r>
                                  <m:r>
                                    <a:rPr lang="de-DE" sz="2500" i="1">
                                      <a:latin typeface="Cambria Math"/>
                                    </a:rPr>
                                    <m:t>0</m:t>
                                  </m:r>
                                  <m:r>
                                    <a:rPr lang="de-DE" sz="2500" b="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de-AT" sz="2500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AT" sz="2500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de-DE" sz="2500" i="1">
                                      <a:latin typeface="Cambria Math"/>
                                    </a:rPr>
                                    <m:t>0</m:t>
                                  </m:r>
                                  <m:r>
                                    <a:rPr lang="de-DE" sz="2500" i="1">
                                      <a:latin typeface="Cambria Math"/>
                                    </a:rPr>
                                    <m:t>…</m:t>
                                  </m:r>
                                  <m:r>
                                    <a:rPr lang="de-DE" sz="2500" b="0" i="1">
                                      <a:latin typeface="Cambria Math"/>
                                    </a:rPr>
                                    <m:t>010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de-AT" sz="2500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AT" sz="2500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de-DE" sz="2500" i="1">
                                      <a:latin typeface="Cambria Math"/>
                                    </a:rPr>
                                    <m:t>0</m:t>
                                  </m:r>
                                  <m:r>
                                    <a:rPr lang="de-DE" sz="2500" i="1">
                                      <a:latin typeface="Cambria Math"/>
                                    </a:rPr>
                                    <m:t>…</m:t>
                                  </m:r>
                                  <m:r>
                                    <a:rPr lang="de-DE" sz="2500" b="0" i="1">
                                      <a:latin typeface="Cambria Math"/>
                                    </a:rPr>
                                    <m:t>01</m:t>
                                  </m:r>
                                  <m:r>
                                    <a:rPr lang="de-DE" sz="25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de-DE" sz="2500" b="0" i="1">
                                  <a:latin typeface="Cambria Math"/>
                                </a:rPr>
                                <m:t>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de-AT" sz="2500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AT" sz="2500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de-DE" sz="2500" i="1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de-DE" sz="2500" i="1">
                                      <a:latin typeface="Cambria Math"/>
                                    </a:rPr>
                                    <m:t>…</m:t>
                                  </m:r>
                                  <m:r>
                                    <a:rPr lang="de-DE" sz="2500" i="1">
                                      <a:latin typeface="Cambria Math"/>
                                    </a:rPr>
                                    <m:t>111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en-US" sz="2500" dirty="0"/>
              </a:p>
            </p:txBody>
          </p:sp>
        </mc:Choice>
        <mc:Fallback xmlns="">
          <p:sp>
            <p:nvSpPr>
              <p:cNvPr id="8" name="Textfeld 19">
                <a:extLst>
                  <a:ext uri="{FF2B5EF4-FFF2-40B4-BE49-F238E27FC236}">
                    <a16:creationId xmlns:a16="http://schemas.microsoft.com/office/drawing/2014/main" id="{29B31048-B245-1A13-096F-C193132BFE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73035" y="4340155"/>
                <a:ext cx="3433155" cy="22362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52673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auto">
          <a:xfrm>
            <a:off x="850760" y="-5012545"/>
            <a:ext cx="8214102" cy="9608949"/>
          </a:xfrm>
          <a:custGeom>
            <a:avLst/>
            <a:gdLst>
              <a:gd name="connsiteX0" fmla="*/ 0 w 8214102"/>
              <a:gd name="connsiteY0" fmla="*/ 9608949 h 9608949"/>
              <a:gd name="connsiteX1" fmla="*/ 991892 w 8214102"/>
              <a:gd name="connsiteY1" fmla="*/ 9608949 h 9608949"/>
              <a:gd name="connsiteX2" fmla="*/ 2495228 w 8214102"/>
              <a:gd name="connsiteY2" fmla="*/ 9546956 h 9608949"/>
              <a:gd name="connsiteX3" fmla="*/ 4045058 w 8214102"/>
              <a:gd name="connsiteY3" fmla="*/ 9407471 h 9608949"/>
              <a:gd name="connsiteX4" fmla="*/ 5594889 w 8214102"/>
              <a:gd name="connsiteY4" fmla="*/ 8710048 h 9608949"/>
              <a:gd name="connsiteX5" fmla="*/ 7144719 w 8214102"/>
              <a:gd name="connsiteY5" fmla="*/ 5951349 h 9608949"/>
              <a:gd name="connsiteX6" fmla="*/ 8214102 w 8214102"/>
              <a:gd name="connsiteY6" fmla="*/ 0 h 9608949"/>
              <a:gd name="connsiteX0" fmla="*/ 0 w 8214102"/>
              <a:gd name="connsiteY0" fmla="*/ 9608949 h 9608949"/>
              <a:gd name="connsiteX1" fmla="*/ 991892 w 8214102"/>
              <a:gd name="connsiteY1" fmla="*/ 9608949 h 9608949"/>
              <a:gd name="connsiteX2" fmla="*/ 2495228 w 8214102"/>
              <a:gd name="connsiteY2" fmla="*/ 9546956 h 9608949"/>
              <a:gd name="connsiteX3" fmla="*/ 4045058 w 8214102"/>
              <a:gd name="connsiteY3" fmla="*/ 9451615 h 9608949"/>
              <a:gd name="connsiteX4" fmla="*/ 5594889 w 8214102"/>
              <a:gd name="connsiteY4" fmla="*/ 8710048 h 9608949"/>
              <a:gd name="connsiteX5" fmla="*/ 7144719 w 8214102"/>
              <a:gd name="connsiteY5" fmla="*/ 5951349 h 9608949"/>
              <a:gd name="connsiteX6" fmla="*/ 8214102 w 8214102"/>
              <a:gd name="connsiteY6" fmla="*/ 0 h 9608949"/>
              <a:gd name="connsiteX0" fmla="*/ 0 w 8214102"/>
              <a:gd name="connsiteY0" fmla="*/ 9608949 h 9609856"/>
              <a:gd name="connsiteX1" fmla="*/ 991892 w 8214102"/>
              <a:gd name="connsiteY1" fmla="*/ 9608949 h 9609856"/>
              <a:gd name="connsiteX2" fmla="*/ 2495228 w 8214102"/>
              <a:gd name="connsiteY2" fmla="*/ 9597405 h 9609856"/>
              <a:gd name="connsiteX3" fmla="*/ 4045058 w 8214102"/>
              <a:gd name="connsiteY3" fmla="*/ 9451615 h 9609856"/>
              <a:gd name="connsiteX4" fmla="*/ 5594889 w 8214102"/>
              <a:gd name="connsiteY4" fmla="*/ 8710048 h 9609856"/>
              <a:gd name="connsiteX5" fmla="*/ 7144719 w 8214102"/>
              <a:gd name="connsiteY5" fmla="*/ 5951349 h 9609856"/>
              <a:gd name="connsiteX6" fmla="*/ 8214102 w 8214102"/>
              <a:gd name="connsiteY6" fmla="*/ 0 h 9609856"/>
              <a:gd name="connsiteX0" fmla="*/ 0 w 8214102"/>
              <a:gd name="connsiteY0" fmla="*/ 9608949 h 9608949"/>
              <a:gd name="connsiteX1" fmla="*/ 991892 w 8214102"/>
              <a:gd name="connsiteY1" fmla="*/ 9608949 h 9608949"/>
              <a:gd name="connsiteX2" fmla="*/ 2495228 w 8214102"/>
              <a:gd name="connsiteY2" fmla="*/ 9597405 h 9608949"/>
              <a:gd name="connsiteX3" fmla="*/ 4051364 w 8214102"/>
              <a:gd name="connsiteY3" fmla="*/ 9489452 h 9608949"/>
              <a:gd name="connsiteX4" fmla="*/ 5594889 w 8214102"/>
              <a:gd name="connsiteY4" fmla="*/ 8710048 h 9608949"/>
              <a:gd name="connsiteX5" fmla="*/ 7144719 w 8214102"/>
              <a:gd name="connsiteY5" fmla="*/ 5951349 h 9608949"/>
              <a:gd name="connsiteX6" fmla="*/ 8214102 w 8214102"/>
              <a:gd name="connsiteY6" fmla="*/ 0 h 9608949"/>
              <a:gd name="connsiteX0" fmla="*/ 0 w 8214102"/>
              <a:gd name="connsiteY0" fmla="*/ 9608949 h 9610341"/>
              <a:gd name="connsiteX1" fmla="*/ 991892 w 8214102"/>
              <a:gd name="connsiteY1" fmla="*/ 9608949 h 9610341"/>
              <a:gd name="connsiteX2" fmla="*/ 2495228 w 8214102"/>
              <a:gd name="connsiteY2" fmla="*/ 9597405 h 9610341"/>
              <a:gd name="connsiteX3" fmla="*/ 4051364 w 8214102"/>
              <a:gd name="connsiteY3" fmla="*/ 9489452 h 9610341"/>
              <a:gd name="connsiteX4" fmla="*/ 5594889 w 8214102"/>
              <a:gd name="connsiteY4" fmla="*/ 8710048 h 9610341"/>
              <a:gd name="connsiteX5" fmla="*/ 7144719 w 8214102"/>
              <a:gd name="connsiteY5" fmla="*/ 5951349 h 9610341"/>
              <a:gd name="connsiteX6" fmla="*/ 8214102 w 8214102"/>
              <a:gd name="connsiteY6" fmla="*/ 0 h 9610341"/>
              <a:gd name="connsiteX0" fmla="*/ 0 w 8214102"/>
              <a:gd name="connsiteY0" fmla="*/ 9608949 h 9608949"/>
              <a:gd name="connsiteX1" fmla="*/ 991892 w 8214102"/>
              <a:gd name="connsiteY1" fmla="*/ 9608949 h 9608949"/>
              <a:gd name="connsiteX2" fmla="*/ 2495228 w 8214102"/>
              <a:gd name="connsiteY2" fmla="*/ 9597405 h 9608949"/>
              <a:gd name="connsiteX3" fmla="*/ 4051364 w 8214102"/>
              <a:gd name="connsiteY3" fmla="*/ 9489452 h 9608949"/>
              <a:gd name="connsiteX4" fmla="*/ 5594889 w 8214102"/>
              <a:gd name="connsiteY4" fmla="*/ 8710048 h 9608949"/>
              <a:gd name="connsiteX5" fmla="*/ 7144719 w 8214102"/>
              <a:gd name="connsiteY5" fmla="*/ 5951349 h 9608949"/>
              <a:gd name="connsiteX6" fmla="*/ 8214102 w 8214102"/>
              <a:gd name="connsiteY6" fmla="*/ 0 h 9608949"/>
              <a:gd name="connsiteX0" fmla="*/ 0 w 8214102"/>
              <a:gd name="connsiteY0" fmla="*/ 9608949 h 9608949"/>
              <a:gd name="connsiteX1" fmla="*/ 991892 w 8214102"/>
              <a:gd name="connsiteY1" fmla="*/ 9608949 h 9608949"/>
              <a:gd name="connsiteX2" fmla="*/ 2495228 w 8214102"/>
              <a:gd name="connsiteY2" fmla="*/ 9597405 h 9608949"/>
              <a:gd name="connsiteX3" fmla="*/ 4051364 w 8214102"/>
              <a:gd name="connsiteY3" fmla="*/ 9489452 h 9608949"/>
              <a:gd name="connsiteX4" fmla="*/ 5575971 w 8214102"/>
              <a:gd name="connsiteY4" fmla="*/ 8628068 h 9608949"/>
              <a:gd name="connsiteX5" fmla="*/ 7144719 w 8214102"/>
              <a:gd name="connsiteY5" fmla="*/ 5951349 h 9608949"/>
              <a:gd name="connsiteX6" fmla="*/ 8214102 w 8214102"/>
              <a:gd name="connsiteY6" fmla="*/ 0 h 9608949"/>
              <a:gd name="connsiteX0" fmla="*/ 0 w 8214102"/>
              <a:gd name="connsiteY0" fmla="*/ 9608949 h 9608949"/>
              <a:gd name="connsiteX1" fmla="*/ 991892 w 8214102"/>
              <a:gd name="connsiteY1" fmla="*/ 9608949 h 9608949"/>
              <a:gd name="connsiteX2" fmla="*/ 2495228 w 8214102"/>
              <a:gd name="connsiteY2" fmla="*/ 9597405 h 9608949"/>
              <a:gd name="connsiteX3" fmla="*/ 4051364 w 8214102"/>
              <a:gd name="connsiteY3" fmla="*/ 9489452 h 9608949"/>
              <a:gd name="connsiteX4" fmla="*/ 5575971 w 8214102"/>
              <a:gd name="connsiteY4" fmla="*/ 8628068 h 9608949"/>
              <a:gd name="connsiteX5" fmla="*/ 7144719 w 8214102"/>
              <a:gd name="connsiteY5" fmla="*/ 5951349 h 9608949"/>
              <a:gd name="connsiteX6" fmla="*/ 8214102 w 8214102"/>
              <a:gd name="connsiteY6" fmla="*/ 0 h 9608949"/>
              <a:gd name="connsiteX0" fmla="*/ 0 w 8214102"/>
              <a:gd name="connsiteY0" fmla="*/ 9608949 h 9608949"/>
              <a:gd name="connsiteX1" fmla="*/ 991892 w 8214102"/>
              <a:gd name="connsiteY1" fmla="*/ 9608949 h 9608949"/>
              <a:gd name="connsiteX2" fmla="*/ 2495228 w 8214102"/>
              <a:gd name="connsiteY2" fmla="*/ 9597405 h 9608949"/>
              <a:gd name="connsiteX3" fmla="*/ 4215326 w 8214102"/>
              <a:gd name="connsiteY3" fmla="*/ 9483145 h 9608949"/>
              <a:gd name="connsiteX4" fmla="*/ 5575971 w 8214102"/>
              <a:gd name="connsiteY4" fmla="*/ 8628068 h 9608949"/>
              <a:gd name="connsiteX5" fmla="*/ 7144719 w 8214102"/>
              <a:gd name="connsiteY5" fmla="*/ 5951349 h 9608949"/>
              <a:gd name="connsiteX6" fmla="*/ 8214102 w 8214102"/>
              <a:gd name="connsiteY6" fmla="*/ 0 h 9608949"/>
              <a:gd name="connsiteX0" fmla="*/ 0 w 8214102"/>
              <a:gd name="connsiteY0" fmla="*/ 9608949 h 9608949"/>
              <a:gd name="connsiteX1" fmla="*/ 991892 w 8214102"/>
              <a:gd name="connsiteY1" fmla="*/ 9608949 h 9608949"/>
              <a:gd name="connsiteX2" fmla="*/ 2495228 w 8214102"/>
              <a:gd name="connsiteY2" fmla="*/ 9597405 h 9608949"/>
              <a:gd name="connsiteX3" fmla="*/ 4448656 w 8214102"/>
              <a:gd name="connsiteY3" fmla="*/ 9483145 h 9608949"/>
              <a:gd name="connsiteX4" fmla="*/ 5575971 w 8214102"/>
              <a:gd name="connsiteY4" fmla="*/ 8628068 h 9608949"/>
              <a:gd name="connsiteX5" fmla="*/ 7144719 w 8214102"/>
              <a:gd name="connsiteY5" fmla="*/ 5951349 h 9608949"/>
              <a:gd name="connsiteX6" fmla="*/ 8214102 w 8214102"/>
              <a:gd name="connsiteY6" fmla="*/ 0 h 9608949"/>
              <a:gd name="connsiteX0" fmla="*/ 0 w 8214102"/>
              <a:gd name="connsiteY0" fmla="*/ 9608949 h 9608949"/>
              <a:gd name="connsiteX1" fmla="*/ 991892 w 8214102"/>
              <a:gd name="connsiteY1" fmla="*/ 9608949 h 9608949"/>
              <a:gd name="connsiteX2" fmla="*/ 2495228 w 8214102"/>
              <a:gd name="connsiteY2" fmla="*/ 9597405 h 9608949"/>
              <a:gd name="connsiteX3" fmla="*/ 4051365 w 8214102"/>
              <a:gd name="connsiteY3" fmla="*/ 9508369 h 9608949"/>
              <a:gd name="connsiteX4" fmla="*/ 5575971 w 8214102"/>
              <a:gd name="connsiteY4" fmla="*/ 8628068 h 9608949"/>
              <a:gd name="connsiteX5" fmla="*/ 7144719 w 8214102"/>
              <a:gd name="connsiteY5" fmla="*/ 5951349 h 9608949"/>
              <a:gd name="connsiteX6" fmla="*/ 8214102 w 8214102"/>
              <a:gd name="connsiteY6" fmla="*/ 0 h 9608949"/>
              <a:gd name="connsiteX0" fmla="*/ 0 w 8214102"/>
              <a:gd name="connsiteY0" fmla="*/ 9608949 h 9608949"/>
              <a:gd name="connsiteX1" fmla="*/ 991892 w 8214102"/>
              <a:gd name="connsiteY1" fmla="*/ 9608949 h 9608949"/>
              <a:gd name="connsiteX2" fmla="*/ 2495228 w 8214102"/>
              <a:gd name="connsiteY2" fmla="*/ 9597405 h 9608949"/>
              <a:gd name="connsiteX3" fmla="*/ 4045059 w 8214102"/>
              <a:gd name="connsiteY3" fmla="*/ 9464226 h 9608949"/>
              <a:gd name="connsiteX4" fmla="*/ 5575971 w 8214102"/>
              <a:gd name="connsiteY4" fmla="*/ 8628068 h 9608949"/>
              <a:gd name="connsiteX5" fmla="*/ 7144719 w 8214102"/>
              <a:gd name="connsiteY5" fmla="*/ 5951349 h 9608949"/>
              <a:gd name="connsiteX6" fmla="*/ 8214102 w 8214102"/>
              <a:gd name="connsiteY6" fmla="*/ 0 h 9608949"/>
              <a:gd name="connsiteX0" fmla="*/ 0 w 8214102"/>
              <a:gd name="connsiteY0" fmla="*/ 9608949 h 9608949"/>
              <a:gd name="connsiteX1" fmla="*/ 991892 w 8214102"/>
              <a:gd name="connsiteY1" fmla="*/ 9608949 h 9608949"/>
              <a:gd name="connsiteX2" fmla="*/ 2495228 w 8214102"/>
              <a:gd name="connsiteY2" fmla="*/ 9597405 h 9608949"/>
              <a:gd name="connsiteX3" fmla="*/ 4045059 w 8214102"/>
              <a:gd name="connsiteY3" fmla="*/ 9464226 h 9608949"/>
              <a:gd name="connsiteX4" fmla="*/ 5664258 w 8214102"/>
              <a:gd name="connsiteY4" fmla="*/ 8640680 h 9608949"/>
              <a:gd name="connsiteX5" fmla="*/ 7144719 w 8214102"/>
              <a:gd name="connsiteY5" fmla="*/ 5951349 h 9608949"/>
              <a:gd name="connsiteX6" fmla="*/ 8214102 w 8214102"/>
              <a:gd name="connsiteY6" fmla="*/ 0 h 9608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14102" h="9608949" extrusionOk="0">
                <a:moveTo>
                  <a:pt x="0" y="9608949"/>
                </a:moveTo>
                <a:lnTo>
                  <a:pt x="991892" y="9608949"/>
                </a:lnTo>
                <a:cubicBezTo>
                  <a:pt x="1407763" y="9598617"/>
                  <a:pt x="1986367" y="9621526"/>
                  <a:pt x="2495228" y="9597405"/>
                </a:cubicBezTo>
                <a:cubicBezTo>
                  <a:pt x="3004089" y="9573285"/>
                  <a:pt x="3516888" y="9623680"/>
                  <a:pt x="4045059" y="9464226"/>
                </a:cubicBezTo>
                <a:cubicBezTo>
                  <a:pt x="4573230" y="9304772"/>
                  <a:pt x="5147648" y="9226160"/>
                  <a:pt x="5664258" y="8640680"/>
                </a:cubicBezTo>
                <a:cubicBezTo>
                  <a:pt x="6180868" y="8055201"/>
                  <a:pt x="6708184" y="7403024"/>
                  <a:pt x="7144719" y="5951349"/>
                </a:cubicBezTo>
                <a:cubicBezTo>
                  <a:pt x="7505580" y="4499674"/>
                  <a:pt x="8214102" y="0"/>
                  <a:pt x="8214102" y="0"/>
                </a:cubicBezTo>
              </a:path>
            </a:pathLst>
          </a:custGeom>
          <a:ln w="76200">
            <a:solidFill>
              <a:srgbClr val="64A0C8">
                <a:alpha val="50196"/>
              </a:srgb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19" name="Title 3"/>
          <p:cNvSpPr txBox="1"/>
          <p:nvPr/>
        </p:nvSpPr>
        <p:spPr bwMode="auto">
          <a:xfrm>
            <a:off x="424012" y="-862061"/>
            <a:ext cx="11345332" cy="551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defRPr lang="de-DE" sz="3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>
              <a:spcBef>
                <a:spcPts val="0"/>
              </a:spcBef>
              <a:spcAft>
                <a:spcPts val="0"/>
              </a:spcAft>
              <a:defRPr sz="2650" b="1">
                <a:solidFill>
                  <a:schemeClr val="tx2"/>
                </a:solidFill>
                <a:latin typeface="Arial"/>
                <a:cs typeface="Arial"/>
              </a:defRPr>
            </a:lvl2pPr>
            <a:lvl3pPr algn="l">
              <a:spcBef>
                <a:spcPts val="0"/>
              </a:spcBef>
              <a:spcAft>
                <a:spcPts val="0"/>
              </a:spcAft>
              <a:defRPr sz="2650" b="1">
                <a:solidFill>
                  <a:schemeClr val="tx2"/>
                </a:solidFill>
                <a:latin typeface="Arial"/>
                <a:cs typeface="Arial"/>
              </a:defRPr>
            </a:lvl3pPr>
            <a:lvl4pPr algn="l">
              <a:spcBef>
                <a:spcPts val="0"/>
              </a:spcBef>
              <a:spcAft>
                <a:spcPts val="0"/>
              </a:spcAft>
              <a:defRPr sz="2650" b="1">
                <a:solidFill>
                  <a:schemeClr val="tx2"/>
                </a:solidFill>
                <a:latin typeface="Arial"/>
                <a:cs typeface="Arial"/>
              </a:defRPr>
            </a:lvl4pPr>
            <a:lvl5pPr algn="l">
              <a:spcBef>
                <a:spcPts val="0"/>
              </a:spcBef>
              <a:spcAft>
                <a:spcPts val="0"/>
              </a:spcAft>
              <a:defRPr sz="2650" b="1">
                <a:solidFill>
                  <a:schemeClr val="tx2"/>
                </a:solidFill>
                <a:latin typeface="Arial"/>
                <a:cs typeface="Arial"/>
              </a:defRPr>
            </a:lvl5pPr>
            <a:lvl6pPr marL="609570" algn="l">
              <a:spcBef>
                <a:spcPts val="0"/>
              </a:spcBef>
              <a:spcAft>
                <a:spcPts val="0"/>
              </a:spcAft>
              <a:defRPr sz="2650" b="1">
                <a:solidFill>
                  <a:schemeClr val="tx2"/>
                </a:solidFill>
                <a:latin typeface="Arial"/>
                <a:cs typeface="Arial"/>
              </a:defRPr>
            </a:lvl6pPr>
            <a:lvl7pPr marL="1219140" algn="l">
              <a:spcBef>
                <a:spcPts val="0"/>
              </a:spcBef>
              <a:spcAft>
                <a:spcPts val="0"/>
              </a:spcAft>
              <a:defRPr sz="2650" b="1">
                <a:solidFill>
                  <a:schemeClr val="tx2"/>
                </a:solidFill>
                <a:latin typeface="Arial"/>
                <a:cs typeface="Arial"/>
              </a:defRPr>
            </a:lvl7pPr>
            <a:lvl8pPr marL="1828709" algn="l">
              <a:spcBef>
                <a:spcPts val="0"/>
              </a:spcBef>
              <a:spcAft>
                <a:spcPts val="0"/>
              </a:spcAft>
              <a:defRPr sz="2650" b="1">
                <a:solidFill>
                  <a:schemeClr val="tx2"/>
                </a:solidFill>
                <a:latin typeface="Arial"/>
                <a:cs typeface="Arial"/>
              </a:defRPr>
            </a:lvl8pPr>
            <a:lvl9pPr marL="2438278" algn="l">
              <a:spcBef>
                <a:spcPts val="0"/>
              </a:spcBef>
              <a:spcAft>
                <a:spcPts val="0"/>
              </a:spcAft>
              <a:defRPr sz="2650" b="1">
                <a:solidFill>
                  <a:schemeClr val="tx2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sz="3600">
                <a:solidFill>
                  <a:srgbClr val="7030A0"/>
                </a:solidFill>
                <a:latin typeface="Arial Narrow"/>
                <a:ea typeface="HELVETICA NEUE CONDENSED"/>
                <a:cs typeface="Arial Narrow"/>
              </a:rPr>
              <a:t>Quantum</a:t>
            </a:r>
            <a:r>
              <a:rPr sz="3600">
                <a:latin typeface="Arial Narrow"/>
                <a:ea typeface="HELVETICA NEUE CONDENSED"/>
                <a:cs typeface="Arial Narrow"/>
              </a:rPr>
              <a:t> Computing</a:t>
            </a:r>
            <a:endParaRPr/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 bwMode="auto">
          <a:xfrm>
            <a:off x="850760" y="4742366"/>
            <a:ext cx="1049047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 bwMode="auto">
          <a:xfrm>
            <a:off x="424012" y="4823543"/>
            <a:ext cx="1696150" cy="3206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113999"/>
              </a:lnSpc>
              <a:defRPr/>
            </a:pPr>
            <a:r>
              <a:rPr lang="en-US" sz="2000" b="1">
                <a:latin typeface="Arial Narrow"/>
                <a:ea typeface="Helvetica Neue Condensed"/>
                <a:cs typeface="Arial Narrow"/>
              </a:rPr>
              <a:t>#qubits</a:t>
            </a:r>
            <a:endParaRPr sz="2000" b="1">
              <a:latin typeface="Arial Narrow"/>
              <a:ea typeface="Helvetica Neue Condensed"/>
              <a:cs typeface="Arial Narrow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424012" y="5296165"/>
            <a:ext cx="1696150" cy="3206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113999"/>
              </a:lnSpc>
              <a:defRPr/>
            </a:pPr>
            <a:r>
              <a:rPr lang="en-US" sz="2000" b="1">
                <a:latin typeface="Arial Narrow"/>
                <a:ea typeface="Helvetica Neue Condensed"/>
                <a:cs typeface="Arial Narrow"/>
              </a:rPr>
              <a:t>memory</a:t>
            </a:r>
            <a:endParaRPr sz="2000" b="1">
              <a:latin typeface="Arial Narrow"/>
              <a:ea typeface="Helvetica Neue Condensed"/>
              <a:cs typeface="Arial Narrow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 bwMode="auto">
              <a:xfrm>
                <a:off x="1558257" y="3773088"/>
                <a:ext cx="597086" cy="93762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sz="1600" i="1"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sz="1600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600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00</m:t>
                                    </m:r>
                                  </m:sub>
                                </m:sSub>
                                <m:r>
                                  <a:rPr lang="en-US" sz="1600" b="0" i="1">
                                    <a:latin typeface="Cambria Math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sz="16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1600" b="0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600" b="0" i="1">
                                              <a:latin typeface="Cambria Math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en-US" sz="1600" b="0" i="1">
                                              <a:latin typeface="Cambria Math"/>
                                            </a:rPr>
                                            <m:t>01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1600" b="0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600" b="0" i="1">
                                              <a:latin typeface="Cambria Math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en-US" sz="1600" b="0" i="1">
                                              <a:latin typeface="Cambria Math"/>
                                            </a:rPr>
                                            <m:t>10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sz="1200">
                  <a:latin typeface="Arial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58257" y="3773088"/>
                <a:ext cx="597086" cy="937629"/>
              </a:xfrm>
              <a:prstGeom prst="rect">
                <a:avLst/>
              </a:prstGeom>
              <a:blipFill>
                <a:blip r:embed="rId3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 bwMode="auto">
              <a:xfrm>
                <a:off x="3012458" y="2927728"/>
                <a:ext cx="696638" cy="178298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sz="1600" i="1"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sz="1600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600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0</m:t>
                                    </m:r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…</m:t>
                                    </m:r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1600" b="0" i="1">
                                    <a:latin typeface="Cambria Math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sz="16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sz="1600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mPr>
                                        <m:mr>
                                          <m:e/>
                                        </m:mr>
                                        <m:mr>
                                          <m:e>
                                            <m:r>
                                              <a:rPr sz="1600" i="1">
                                                <a:latin typeface="Cambria Math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sSup>
                                        <m:sSupPr>
                                          <m:ctrlPr>
                                            <a:rPr lang="en-US" sz="1600" b="0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b="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e>
                                        <m:sup>
                                          <m:r>
                                            <a:rPr lang="en-US" sz="1600" b="0" i="1">
                                              <a:latin typeface="Cambria Math"/>
                                            </a:rPr>
                                            <m:t>12</m:t>
                                          </m:r>
                                        </m:sup>
                                      </m:sSup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sz="1600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sz="1600" i="1">
                                                <a:latin typeface="Cambria Math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/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…</m:t>
                                    </m:r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sz="1200">
                  <a:latin typeface="Arial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12458" y="2927728"/>
                <a:ext cx="696638" cy="17829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 bwMode="auto">
              <a:xfrm>
                <a:off x="4566211" y="1988177"/>
                <a:ext cx="696638" cy="272254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sz="1600" i="1"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sz="1600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600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0</m:t>
                                    </m:r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…</m:t>
                                    </m:r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1600" b="0" i="1">
                                    <a:latin typeface="Cambria Math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sz="16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sz="1600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sz="1600" i="1">
                                                    <a:latin typeface="Cambria Math" panose="02040503050406030204" pitchFamily="18" charset="0"/>
                                                    <a:ea typeface="Cambria Math"/>
                                                    <a:cs typeface="Cambria Math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m>
                                                    <m:mPr>
                                                      <m:mcs>
                                                        <m:mc>
                                                          <m:mcPr>
                                                            <m:count m:val="1"/>
                                                            <m:mcJc m:val="center"/>
                                                          </m:mcPr>
                                                        </m:mc>
                                                      </m:mcs>
                                                      <m:ctrlPr>
                                                        <a:rPr sz="1600" i="1">
                                                          <a:latin typeface="Cambria Math" panose="02040503050406030204" pitchFamily="18" charset="0"/>
                                                          <a:ea typeface="Cambria Math"/>
                                                          <a:cs typeface="Cambria Math"/>
                                                        </a:rPr>
                                                      </m:ctrlPr>
                                                    </m:mPr>
                                                    <m:mr>
                                                      <m:e/>
                                                    </m:mr>
                                                    <m:mr>
                                                      <m:e/>
                                                    </m:mr>
                                                  </m:m>
                                                </m:e>
                                              </m:mr>
                                              <m:mr>
                                                <m:e/>
                                              </m:mr>
                                            </m:m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sz="1600" i="1">
                                                <a:latin typeface="Cambria Math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sSup>
                                        <m:sSupPr>
                                          <m:ctrlPr>
                                            <a:rPr lang="en-US" sz="1600" b="0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b="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e>
                                        <m:sup>
                                          <m:r>
                                            <a:rPr lang="en-US" sz="1600" b="0" i="1">
                                              <a:latin typeface="Cambria Math"/>
                                            </a:rPr>
                                            <m:t>22</m:t>
                                          </m:r>
                                        </m:sup>
                                      </m:sSup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sz="1600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sz="1600" i="1">
                                                <a:latin typeface="Cambria Math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sz="1600" i="1">
                                                    <a:latin typeface="Cambria Math" panose="02040503050406030204" pitchFamily="18" charset="0"/>
                                                    <a:ea typeface="Cambria Math"/>
                                                    <a:cs typeface="Cambria Math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m>
                                                    <m:mPr>
                                                      <m:mcs>
                                                        <m:mc>
                                                          <m:mcPr>
                                                            <m:count m:val="1"/>
                                                            <m:mcJc m:val="center"/>
                                                          </m:mcPr>
                                                        </m:mc>
                                                      </m:mcs>
                                                      <m:ctrlPr>
                                                        <a:rPr sz="1600" i="1">
                                                          <a:latin typeface="Cambria Math" panose="02040503050406030204" pitchFamily="18" charset="0"/>
                                                          <a:ea typeface="Cambria Math"/>
                                                          <a:cs typeface="Cambria Math"/>
                                                        </a:rPr>
                                                      </m:ctrlPr>
                                                    </m:mPr>
                                                    <m:mr>
                                                      <m:e/>
                                                    </m:mr>
                                                    <m:mr>
                                                      <m:e/>
                                                    </m:mr>
                                                  </m:m>
                                                </m:e>
                                              </m:mr>
                                              <m:mr>
                                                <m:e/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…</m:t>
                                    </m:r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sz="1200">
                  <a:latin typeface="Arial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66211" y="1988177"/>
                <a:ext cx="696638" cy="27225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 bwMode="auto">
              <a:xfrm>
                <a:off x="6119964" y="891082"/>
                <a:ext cx="696638" cy="381963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sz="1600" i="1"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sz="1600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600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0</m:t>
                                    </m:r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…</m:t>
                                    </m:r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1600" b="0" i="1">
                                    <a:latin typeface="Cambria Math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sz="16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sz="1600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sz="1600" i="1">
                                                    <a:latin typeface="Cambria Math" panose="02040503050406030204" pitchFamily="18" charset="0"/>
                                                    <a:ea typeface="Cambria Math"/>
                                                    <a:cs typeface="Cambria Math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m>
                                                    <m:mPr>
                                                      <m:mcs>
                                                        <m:mc>
                                                          <m:mcPr>
                                                            <m:count m:val="1"/>
                                                            <m:mcJc m:val="center"/>
                                                          </m:mcPr>
                                                        </m:mc>
                                                      </m:mcs>
                                                      <m:ctrlPr>
                                                        <a:rPr sz="1600" i="1">
                                                          <a:latin typeface="Cambria Math" panose="02040503050406030204" pitchFamily="18" charset="0"/>
                                                          <a:ea typeface="Cambria Math"/>
                                                          <a:cs typeface="Cambria Math"/>
                                                        </a:rPr>
                                                      </m:ctrlPr>
                                                    </m:mPr>
                                                    <m:mr>
                                                      <m:e/>
                                                    </m:mr>
                                                    <m:mr>
                                                      <m:e/>
                                                    </m:mr>
                                                  </m:m>
                                                </m:e>
                                              </m:mr>
                                              <m:mr>
                                                <m:e>
                                                  <m:m>
                                                    <m:mPr>
                                                      <m:mcs>
                                                        <m:mc>
                                                          <m:mcPr>
                                                            <m:count m:val="1"/>
                                                            <m:mcJc m:val="center"/>
                                                          </m:mcPr>
                                                        </m:mc>
                                                      </m:mcs>
                                                      <m:ctrlPr>
                                                        <a:rPr sz="1600" i="1">
                                                          <a:latin typeface="Cambria Math" panose="02040503050406030204" pitchFamily="18" charset="0"/>
                                                          <a:ea typeface="Cambria Math"/>
                                                          <a:cs typeface="Cambria Math"/>
                                                        </a:rPr>
                                                      </m:ctrlPr>
                                                    </m:mPr>
                                                    <m:mr>
                                                      <m:e/>
                                                    </m:mr>
                                                    <m:mr>
                                                      <m:e/>
                                                    </m:mr>
                                                    <m:mr>
                                                      <m:e/>
                                                    </m:mr>
                                                  </m:m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sz="1600" i="1">
                                                <a:latin typeface="Cambria Math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sSup>
                                        <m:sSupPr>
                                          <m:ctrlPr>
                                            <a:rPr lang="en-US" sz="1600" b="0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b="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e>
                                        <m:sup>
                                          <m:r>
                                            <a:rPr lang="en-US" sz="1600" b="0" i="1">
                                              <a:latin typeface="Cambria Math"/>
                                            </a:rPr>
                                            <m:t>32</m:t>
                                          </m:r>
                                        </m:sup>
                                      </m:sSup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sz="1600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sz="1600" i="1">
                                                <a:latin typeface="Cambria Math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sz="1600" i="1">
                                                    <a:latin typeface="Cambria Math" panose="02040503050406030204" pitchFamily="18" charset="0"/>
                                                    <a:ea typeface="Cambria Math"/>
                                                    <a:cs typeface="Cambria Math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m>
                                                    <m:mPr>
                                                      <m:mcs>
                                                        <m:mc>
                                                          <m:mcPr>
                                                            <m:count m:val="1"/>
                                                            <m:mcJc m:val="center"/>
                                                          </m:mcPr>
                                                        </m:mc>
                                                      </m:mcs>
                                                      <m:ctrlPr>
                                                        <a:rPr sz="1600" i="1">
                                                          <a:latin typeface="Cambria Math" panose="02040503050406030204" pitchFamily="18" charset="0"/>
                                                          <a:ea typeface="Cambria Math"/>
                                                          <a:cs typeface="Cambria Math"/>
                                                        </a:rPr>
                                                      </m:ctrlPr>
                                                    </m:mPr>
                                                    <m:mr>
                                                      <m:e/>
                                                    </m:mr>
                                                    <m:mr>
                                                      <m:e/>
                                                    </m:mr>
                                                    <m:mr>
                                                      <m:e/>
                                                    </m:mr>
                                                  </m:m>
                                                </m:e>
                                              </m:mr>
                                              <m:mr>
                                                <m:e>
                                                  <m:m>
                                                    <m:mPr>
                                                      <m:mcs>
                                                        <m:mc>
                                                          <m:mcPr>
                                                            <m:count m:val="1"/>
                                                            <m:mcJc m:val="center"/>
                                                          </m:mcPr>
                                                        </m:mc>
                                                      </m:mcs>
                                                      <m:ctrlPr>
                                                        <a:rPr sz="1600" i="1">
                                                          <a:latin typeface="Cambria Math" panose="02040503050406030204" pitchFamily="18" charset="0"/>
                                                          <a:ea typeface="Cambria Math"/>
                                                          <a:cs typeface="Cambria Math"/>
                                                        </a:rPr>
                                                      </m:ctrlPr>
                                                    </m:mPr>
                                                    <m:mr>
                                                      <m:e/>
                                                    </m:mr>
                                                    <m:mr>
                                                      <m:e/>
                                                    </m:mr>
                                                  </m:m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…</m:t>
                                    </m:r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sz="1200">
                  <a:latin typeface="Arial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9964" y="891082"/>
                <a:ext cx="696638" cy="38196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 bwMode="auto">
              <a:xfrm>
                <a:off x="7673717" y="-117464"/>
                <a:ext cx="696638" cy="482818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sz="1600" i="1"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sz="1600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600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0</m:t>
                                    </m:r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…</m:t>
                                    </m:r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1600" b="0" i="1">
                                    <a:latin typeface="Cambria Math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sz="16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sz="1600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sz="1600" i="1">
                                                    <a:latin typeface="Cambria Math" panose="02040503050406030204" pitchFamily="18" charset="0"/>
                                                    <a:ea typeface="Cambria Math"/>
                                                    <a:cs typeface="Cambria Math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m>
                                                    <m:mPr>
                                                      <m:mcs>
                                                        <m:mc>
                                                          <m:mcPr>
                                                            <m:count m:val="1"/>
                                                            <m:mcJc m:val="center"/>
                                                          </m:mcPr>
                                                        </m:mc>
                                                      </m:mcs>
                                                      <m:ctrlPr>
                                                        <a:rPr sz="1600" i="1">
                                                          <a:latin typeface="Cambria Math" panose="02040503050406030204" pitchFamily="18" charset="0"/>
                                                          <a:ea typeface="Cambria Math"/>
                                                          <a:cs typeface="Cambria Math"/>
                                                        </a:rPr>
                                                      </m:ctrlPr>
                                                    </m:mPr>
                                                    <m:mr>
                                                      <m:e>
                                                        <m:m>
                                                          <m:mPr>
                                                            <m:mcs>
                                                              <m:mc>
                                                                <m:mcPr>
                                                                  <m:count m:val="1"/>
                                                                  <m:mcJc m:val="center"/>
                                                                </m:mcPr>
                                                              </m:mc>
                                                            </m:mcs>
                                                            <m:ctrlPr>
                                                              <a:rPr sz="1600" i="1">
                                                                <a:latin typeface="Cambria Math" panose="02040503050406030204" pitchFamily="18" charset="0"/>
                                                                <a:ea typeface="Cambria Math"/>
                                                                <a:cs typeface="Cambria Math"/>
                                                              </a:rPr>
                                                            </m:ctrlPr>
                                                          </m:mPr>
                                                          <m:mr>
                                                            <m:e>
                                                              <m:m>
                                                                <m:mPr>
                                                                  <m:mcs>
                                                                    <m:mc>
                                                                      <m:mcPr>
                                                                        <m:count m:val="1"/>
                                                                        <m:mcJc m:val="center"/>
                                                                      </m:mcPr>
                                                                    </m:mc>
                                                                  </m:mcs>
                                                                  <m:ctrlPr>
                                                                    <a:rPr sz="1600" i="1">
                                                                      <a:latin typeface="Cambria Math" panose="02040503050406030204" pitchFamily="18" charset="0"/>
                                                                      <a:ea typeface="Cambria Math"/>
                                                                      <a:cs typeface="Cambria Math"/>
                                                                    </a:rPr>
                                                                  </m:ctrlPr>
                                                                </m:mPr>
                                                                <m:mr>
                                                                  <m:e>
                                                                    <m:m>
                                                                      <m:mPr>
                                                                        <m:mcs>
                                                                          <m:mc>
                                                                            <m:mcPr>
                                                                              <m:count m:val="1"/>
                                                                              <m:mcJc m:val="center"/>
                                                                            </m:mcPr>
                                                                          </m:mc>
                                                                        </m:mcs>
                                                                        <m:ctrlPr>
                                                                          <a:rPr sz="1600" i="1">
                                                                            <a:latin typeface="Cambria Math" panose="02040503050406030204" pitchFamily="18" charset="0"/>
                                                                            <a:ea typeface="Cambria Math"/>
                                                                            <a:cs typeface="Cambria Math"/>
                                                                          </a:rPr>
                                                                        </m:ctrlPr>
                                                                      </m:mPr>
                                                                      <m:mr>
                                                                        <m:e/>
                                                                      </m:mr>
                                                                      <m:mr>
                                                                        <m:e/>
                                                                      </m:mr>
                                                                    </m:m>
                                                                  </m:e>
                                                                </m:mr>
                                                                <m:mr>
                                                                  <m:e/>
                                                                </m:mr>
                                                                <m:mr>
                                                                  <m:e/>
                                                                </m:mr>
                                                              </m:m>
                                                            </m:e>
                                                          </m:mr>
                                                          <m:mr>
                                                            <m:e/>
                                                          </m:mr>
                                                        </m:m>
                                                      </m:e>
                                                    </m:mr>
                                                    <m:mr>
                                                      <m:e/>
                                                    </m:mr>
                                                  </m:m>
                                                </m:e>
                                              </m:mr>
                                              <m:mr>
                                                <m:e/>
                                              </m:mr>
                                            </m:m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sz="1600" i="1">
                                                <a:latin typeface="Cambria Math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sSup>
                                        <m:sSupPr>
                                          <m:ctrlPr>
                                            <a:rPr lang="en-US" sz="1600" b="0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b="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e>
                                        <m:sup>
                                          <m:r>
                                            <a:rPr lang="en-US" sz="1600" b="0" i="1">
                                              <a:latin typeface="Cambria Math"/>
                                            </a:rPr>
                                            <m:t>42</m:t>
                                          </m:r>
                                        </m:sup>
                                      </m:sSup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sz="1600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sz="1600" i="1">
                                                <a:latin typeface="Cambria Math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sz="1600" i="1">
                                                    <a:latin typeface="Cambria Math" panose="02040503050406030204" pitchFamily="18" charset="0"/>
                                                    <a:ea typeface="Cambria Math"/>
                                                    <a:cs typeface="Cambria Math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m>
                                                    <m:mPr>
                                                      <m:mcs>
                                                        <m:mc>
                                                          <m:mcPr>
                                                            <m:count m:val="1"/>
                                                            <m:mcJc m:val="center"/>
                                                          </m:mcPr>
                                                        </m:mc>
                                                      </m:mcs>
                                                      <m:ctrlPr>
                                                        <a:rPr sz="1600" i="1">
                                                          <a:latin typeface="Cambria Math" panose="02040503050406030204" pitchFamily="18" charset="0"/>
                                                          <a:ea typeface="Cambria Math"/>
                                                          <a:cs typeface="Cambria Math"/>
                                                        </a:rPr>
                                                      </m:ctrlPr>
                                                    </m:mPr>
                                                    <m:mr>
                                                      <m:e>
                                                        <m:m>
                                                          <m:mPr>
                                                            <m:mcs>
                                                              <m:mc>
                                                                <m:mcPr>
                                                                  <m:count m:val="1"/>
                                                                  <m:mcJc m:val="center"/>
                                                                </m:mcPr>
                                                              </m:mc>
                                                            </m:mcs>
                                                            <m:ctrlPr>
                                                              <a:rPr sz="1600" i="1">
                                                                <a:latin typeface="Cambria Math" panose="02040503050406030204" pitchFamily="18" charset="0"/>
                                                                <a:ea typeface="Cambria Math"/>
                                                                <a:cs typeface="Cambria Math"/>
                                                              </a:rPr>
                                                            </m:ctrlPr>
                                                          </m:mPr>
                                                          <m:mr>
                                                            <m:e/>
                                                          </m:mr>
                                                          <m:mr>
                                                            <m:e/>
                                                          </m:mr>
                                                        </m:m>
                                                      </m:e>
                                                    </m:mr>
                                                    <m:mr>
                                                      <m:e/>
                                                    </m:mr>
                                                  </m:m>
                                                </m:e>
                                              </m:mr>
                                              <m:mr>
                                                <m:e>
                                                  <m:m>
                                                    <m:mPr>
                                                      <m:mcs>
                                                        <m:mc>
                                                          <m:mcPr>
                                                            <m:count m:val="1"/>
                                                            <m:mcJc m:val="center"/>
                                                          </m:mcPr>
                                                        </m:mc>
                                                      </m:mcs>
                                                      <m:ctrlPr>
                                                        <a:rPr sz="1600" i="1">
                                                          <a:latin typeface="Cambria Math" panose="02040503050406030204" pitchFamily="18" charset="0"/>
                                                          <a:ea typeface="Cambria Math"/>
                                                          <a:cs typeface="Cambria Math"/>
                                                        </a:rPr>
                                                      </m:ctrlPr>
                                                    </m:mPr>
                                                    <m:mr>
                                                      <m:e/>
                                                    </m:mr>
                                                    <m:mr>
                                                      <m:e>
                                                        <m:m>
                                                          <m:mPr>
                                                            <m:mcs>
                                                              <m:mc>
                                                                <m:mcPr>
                                                                  <m:count m:val="1"/>
                                                                  <m:mcJc m:val="center"/>
                                                                </m:mcPr>
                                                              </m:mc>
                                                            </m:mcs>
                                                            <m:ctrlPr>
                                                              <a:rPr sz="1600" i="1">
                                                                <a:latin typeface="Cambria Math" panose="02040503050406030204" pitchFamily="18" charset="0"/>
                                                                <a:ea typeface="Cambria Math"/>
                                                                <a:cs typeface="Cambria Math"/>
                                                              </a:rPr>
                                                            </m:ctrlPr>
                                                          </m:mPr>
                                                          <m:mr>
                                                            <m:e/>
                                                          </m:mr>
                                                          <m:mr>
                                                            <m:e/>
                                                          </m:mr>
                                                          <m:mr>
                                                            <m:e/>
                                                          </m:mr>
                                                        </m:m>
                                                      </m:e>
                                                    </m:mr>
                                                  </m:m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…</m:t>
                                    </m:r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sz="1200">
                  <a:latin typeface="Arial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73717" y="-117464"/>
                <a:ext cx="696638" cy="482818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 bwMode="auto">
              <a:xfrm>
                <a:off x="9960553" y="-2519083"/>
                <a:ext cx="696638" cy="72298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sz="1600" i="1"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sz="1600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600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0</m:t>
                                    </m:r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…</m:t>
                                    </m:r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1600" b="0" i="1">
                                    <a:latin typeface="Cambria Math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sz="16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sz="1600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sz="1600" i="1">
                                                    <a:latin typeface="Cambria Math" panose="02040503050406030204" pitchFamily="18" charset="0"/>
                                                    <a:ea typeface="Cambria Math"/>
                                                    <a:cs typeface="Cambria Math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m>
                                                    <m:mPr>
                                                      <m:mcs>
                                                        <m:mc>
                                                          <m:mcPr>
                                                            <m:count m:val="1"/>
                                                            <m:mcJc m:val="center"/>
                                                          </m:mcPr>
                                                        </m:mc>
                                                      </m:mcs>
                                                      <m:ctrlPr>
                                                        <a:rPr sz="1600" i="1">
                                                          <a:latin typeface="Cambria Math" panose="02040503050406030204" pitchFamily="18" charset="0"/>
                                                          <a:ea typeface="Cambria Math"/>
                                                          <a:cs typeface="Cambria Math"/>
                                                        </a:rPr>
                                                      </m:ctrlPr>
                                                    </m:mPr>
                                                    <m:mr>
                                                      <m:e>
                                                        <m:m>
                                                          <m:mPr>
                                                            <m:mcs>
                                                              <m:mc>
                                                                <m:mcPr>
                                                                  <m:count m:val="1"/>
                                                                  <m:mcJc m:val="center"/>
                                                                </m:mcPr>
                                                              </m:mc>
                                                            </m:mcs>
                                                            <m:ctrlPr>
                                                              <a:rPr sz="1600" i="1">
                                                                <a:latin typeface="Cambria Math" panose="02040503050406030204" pitchFamily="18" charset="0"/>
                                                                <a:ea typeface="Cambria Math"/>
                                                                <a:cs typeface="Cambria Math"/>
                                                              </a:rPr>
                                                            </m:ctrlPr>
                                                          </m:mPr>
                                                          <m:mr>
                                                            <m:e>
                                                              <m:m>
                                                                <m:mPr>
                                                                  <m:mcs>
                                                                    <m:mc>
                                                                      <m:mcPr>
                                                                        <m:count m:val="1"/>
                                                                        <m:mcJc m:val="center"/>
                                                                      </m:mcPr>
                                                                    </m:mc>
                                                                  </m:mcs>
                                                                  <m:ctrlPr>
                                                                    <a:rPr sz="1600" i="1">
                                                                      <a:latin typeface="Cambria Math" panose="02040503050406030204" pitchFamily="18" charset="0"/>
                                                                      <a:ea typeface="Cambria Math"/>
                                                                      <a:cs typeface="Cambria Math"/>
                                                                    </a:rPr>
                                                                  </m:ctrlPr>
                                                                </m:mPr>
                                                                <m:mr>
                                                                  <m:e>
                                                                    <m:m>
                                                                      <m:mPr>
                                                                        <m:mcs>
                                                                          <m:mc>
                                                                            <m:mcPr>
                                                                              <m:count m:val="1"/>
                                                                              <m:mcJc m:val="center"/>
                                                                            </m:mcPr>
                                                                          </m:mc>
                                                                        </m:mcs>
                                                                        <m:ctrlPr>
                                                                          <a:rPr sz="1600" i="1">
                                                                            <a:latin typeface="Cambria Math" panose="02040503050406030204" pitchFamily="18" charset="0"/>
                                                                            <a:ea typeface="Cambria Math"/>
                                                                            <a:cs typeface="Cambria Math"/>
                                                                          </a:rPr>
                                                                        </m:ctrlPr>
                                                                      </m:mPr>
                                                                      <m:mr>
                                                                        <m:e>
                                                                          <m:m>
                                                                            <m:mPr>
                                                                              <m:mcs>
                                                                                <m:mc>
                                                                                  <m:mcPr>
                                                                                    <m:count m:val="1"/>
                                                                                    <m:mcJc m:val="center"/>
                                                                                  </m:mcPr>
                                                                                </m:mc>
                                                                              </m:mcs>
                                                                              <m:ctrlPr>
                                                                                <a:rPr sz="1600" i="1">
                                                                                  <a:latin typeface="Cambria Math" panose="02040503050406030204" pitchFamily="18" charset="0"/>
                                                                                  <a:ea typeface="Cambria Math"/>
                                                                                  <a:cs typeface="Cambria Math"/>
                                                                                </a:rPr>
                                                                              </m:ctrlPr>
                                                                            </m:mPr>
                                                                            <m:mr>
                                                                              <m:e>
                                                                                <m:m>
                                                                                  <m:mPr>
                                                                                    <m:mcs>
                                                                                      <m:mc>
                                                                                        <m:mcPr>
                                                                                          <m:count m:val="1"/>
                                                                                          <m:mcJc m:val="center"/>
                                                                                        </m:mcPr>
                                                                                      </m:mc>
                                                                                    </m:mcs>
                                                                                    <m:ctrlPr>
                                                                                      <a:rPr sz="1600" i="1">
                                                                                        <a:latin typeface="Cambria Math" panose="02040503050406030204" pitchFamily="18" charset="0"/>
                                                                                        <a:ea typeface="Cambria Math"/>
                                                                                        <a:cs typeface="Cambria Math"/>
                                                                                      </a:rPr>
                                                                                    </m:ctrlPr>
                                                                                  </m:mPr>
                                                                                  <m:mr>
                                                                                    <m:e>
                                                                                      <m:m>
                                                                                        <m:mPr>
                                                                                          <m:mcs>
                                                                                            <m:mc>
                                                                                              <m:mcPr>
                                                                                                <m:count m:val="1"/>
                                                                                                <m:mcJc m:val="center"/>
                                                                                              </m:mcPr>
                                                                                            </m:mc>
                                                                                          </m:mcs>
                                                                                          <m:ctrlPr>
                                                                                            <a:rPr sz="1600" i="1">
                                                                                              <a:latin typeface="Cambria Math" panose="02040503050406030204" pitchFamily="18" charset="0"/>
                                                                                              <a:ea typeface="Cambria Math"/>
                                                                                              <a:cs typeface="Cambria Math"/>
                                                                                            </a:rPr>
                                                                                          </m:ctrlPr>
                                                                                        </m:mPr>
                                                                                        <m:mr>
                                                                                          <m:e/>
                                                                                        </m:mr>
                                                                                        <m:mr>
                                                                                          <m:e/>
                                                                                        </m:mr>
                                                                                        <m:mr>
                                                                                          <m:e/>
                                                                                        </m:mr>
                                                                                      </m:m>
                                                                                    </m:e>
                                                                                  </m:mr>
                                                                                  <m:mr>
                                                                                    <m:e/>
                                                                                  </m:mr>
                                                                                  <m:mr>
                                                                                    <m:e/>
                                                                                  </m:mr>
                                                                                </m:m>
                                                                              </m:e>
                                                                            </m:mr>
                                                                            <m:mr>
                                                                              <m:e/>
                                                                            </m:mr>
                                                                            <m:mr>
                                                                              <m:e/>
                                                                            </m:mr>
                                                                          </m:m>
                                                                        </m:e>
                                                                      </m:mr>
                                                                      <m:mr>
                                                                        <m:e/>
                                                                      </m:mr>
                                                                      <m:mr>
                                                                        <m:e/>
                                                                      </m:mr>
                                                                    </m:m>
                                                                  </m:e>
                                                                </m:mr>
                                                                <m:mr>
                                                                  <m:e/>
                                                                </m:mr>
                                                                <m:mr>
                                                                  <m:e/>
                                                                </m:mr>
                                                              </m:m>
                                                            </m:e>
                                                          </m:mr>
                                                          <m:mr>
                                                            <m:e/>
                                                          </m:mr>
                                                        </m:m>
                                                      </m:e>
                                                    </m:mr>
                                                    <m:mr>
                                                      <m:e/>
                                                    </m:mr>
                                                  </m:m>
                                                </m:e>
                                              </m:mr>
                                              <m:mr>
                                                <m:e/>
                                              </m:mr>
                                            </m:m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sz="1600" i="1">
                                                <a:latin typeface="Cambria Math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sSup>
                                        <m:sSupPr>
                                          <m:ctrlPr>
                                            <a:rPr lang="en-US" sz="1600" b="0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b="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e>
                                        <m:sup>
                                          <m:r>
                                            <a:rPr lang="en-US" sz="1600" b="0" i="1">
                                              <a:latin typeface="Cambria Math"/>
                                            </a:rPr>
                                            <m:t>305</m:t>
                                          </m:r>
                                        </m:sup>
                                      </m:sSup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sz="1600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sz="1600" i="1">
                                                <a:latin typeface="Cambria Math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sz="1600" i="1">
                                                    <a:latin typeface="Cambria Math" panose="02040503050406030204" pitchFamily="18" charset="0"/>
                                                    <a:ea typeface="Cambria Math"/>
                                                    <a:cs typeface="Cambria Math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m>
                                                    <m:mPr>
                                                      <m:mcs>
                                                        <m:mc>
                                                          <m:mcPr>
                                                            <m:count m:val="1"/>
                                                            <m:mcJc m:val="center"/>
                                                          </m:mcPr>
                                                        </m:mc>
                                                      </m:mcs>
                                                      <m:ctrlPr>
                                                        <a:rPr sz="1600" i="1">
                                                          <a:latin typeface="Cambria Math" panose="02040503050406030204" pitchFamily="18" charset="0"/>
                                                          <a:ea typeface="Cambria Math"/>
                                                          <a:cs typeface="Cambria Math"/>
                                                        </a:rPr>
                                                      </m:ctrlPr>
                                                    </m:mPr>
                                                    <m:mr>
                                                      <m:e>
                                                        <m:m>
                                                          <m:mPr>
                                                            <m:mcs>
                                                              <m:mc>
                                                                <m:mcPr>
                                                                  <m:count m:val="1"/>
                                                                  <m:mcJc m:val="center"/>
                                                                </m:mcPr>
                                                              </m:mc>
                                                            </m:mcs>
                                                            <m:ctrlPr>
                                                              <a:rPr sz="1600" i="1">
                                                                <a:latin typeface="Cambria Math" panose="02040503050406030204" pitchFamily="18" charset="0"/>
                                                                <a:ea typeface="Cambria Math"/>
                                                                <a:cs typeface="Cambria Math"/>
                                                              </a:rPr>
                                                            </m:ctrlPr>
                                                          </m:mPr>
                                                          <m:mr>
                                                            <m:e>
                                                              <m:m>
                                                                <m:mPr>
                                                                  <m:mcs>
                                                                    <m:mc>
                                                                      <m:mcPr>
                                                                        <m:count m:val="1"/>
                                                                        <m:mcJc m:val="center"/>
                                                                      </m:mcPr>
                                                                    </m:mc>
                                                                  </m:mcs>
                                                                  <m:ctrlPr>
                                                                    <a:rPr sz="1600" i="1">
                                                                      <a:latin typeface="Cambria Math" panose="02040503050406030204" pitchFamily="18" charset="0"/>
                                                                      <a:ea typeface="Cambria Math"/>
                                                                      <a:cs typeface="Cambria Math"/>
                                                                    </a:rPr>
                                                                  </m:ctrlPr>
                                                                </m:mPr>
                                                                <m:mr>
                                                                  <m:e>
                                                                    <m:m>
                                                                      <m:mPr>
                                                                        <m:mcs>
                                                                          <m:mc>
                                                                            <m:mcPr>
                                                                              <m:count m:val="1"/>
                                                                              <m:mcJc m:val="center"/>
                                                                            </m:mcPr>
                                                                          </m:mc>
                                                                        </m:mcs>
                                                                        <m:ctrlPr>
                                                                          <a:rPr sz="1600" i="1">
                                                                            <a:latin typeface="Cambria Math" panose="02040503050406030204" pitchFamily="18" charset="0"/>
                                                                            <a:ea typeface="Cambria Math"/>
                                                                            <a:cs typeface="Cambria Math"/>
                                                                          </a:rPr>
                                                                        </m:ctrlPr>
                                                                      </m:mPr>
                                                                      <m:mr>
                                                                        <m:e/>
                                                                      </m:mr>
                                                                      <m:mr>
                                                                        <m:e/>
                                                                      </m:mr>
                                                                      <m:mr>
                                                                        <m:e/>
                                                                      </m:mr>
                                                                    </m:m>
                                                                  </m:e>
                                                                </m:mr>
                                                                <m:mr>
                                                                  <m:e/>
                                                                </m:mr>
                                                                <m:mr>
                                                                  <m:e/>
                                                                </m:mr>
                                                              </m:m>
                                                            </m:e>
                                                          </m:mr>
                                                          <m:mr>
                                                            <m:e/>
                                                          </m:mr>
                                                        </m:m>
                                                      </m:e>
                                                    </m:mr>
                                                    <m:mr>
                                                      <m:e/>
                                                    </m:mr>
                                                  </m:m>
                                                </m:e>
                                              </m:mr>
                                              <m:mr>
                                                <m:e>
                                                  <m:m>
                                                    <m:mPr>
                                                      <m:mcs>
                                                        <m:mc>
                                                          <m:mcPr>
                                                            <m:count m:val="1"/>
                                                            <m:mcJc m:val="center"/>
                                                          </m:mcPr>
                                                        </m:mc>
                                                      </m:mcs>
                                                      <m:ctrlPr>
                                                        <a:rPr sz="1600" i="1">
                                                          <a:latin typeface="Cambria Math" panose="02040503050406030204" pitchFamily="18" charset="0"/>
                                                          <a:ea typeface="Cambria Math"/>
                                                          <a:cs typeface="Cambria Math"/>
                                                        </a:rPr>
                                                      </m:ctrlPr>
                                                    </m:mPr>
                                                    <m:mr>
                                                      <m:e/>
                                                    </m:mr>
                                                    <m:mr>
                                                      <m:e/>
                                                    </m:mr>
                                                  </m:m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…</m:t>
                                    </m:r>
                                    <m:r>
                                      <a:rPr lang="en-US" sz="1600" b="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sz="1200">
                  <a:latin typeface="Arial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60553" y="-2519083"/>
                <a:ext cx="696638" cy="72298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/>
          <p:cNvCxnSpPr>
            <a:cxnSpLocks/>
          </p:cNvCxnSpPr>
          <p:nvPr/>
        </p:nvCxnSpPr>
        <p:spPr bwMode="auto">
          <a:xfrm flipV="1">
            <a:off x="8461777" y="2188987"/>
            <a:ext cx="1407355" cy="254689"/>
          </a:xfrm>
          <a:prstGeom prst="line">
            <a:avLst/>
          </a:prstGeom>
          <a:ln w="57150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 bwMode="auto">
              <a:xfrm>
                <a:off x="1703672" y="4808443"/>
                <a:ext cx="306256" cy="3508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>
                          <a:latin typeface="Cambria Math"/>
                          <a:ea typeface="Helvetica Neue Condensed"/>
                          <a:cs typeface="Helvetica Neue Condensed"/>
                        </a:rPr>
                        <m:t>𝟐</m:t>
                      </m:r>
                    </m:oMath>
                  </m:oMathPara>
                </a14:m>
                <a:endParaRPr sz="2000" b="1">
                  <a:latin typeface="Arial Narrow"/>
                  <a:ea typeface="Helvetica Neue Condensed"/>
                  <a:cs typeface="Arial Narrow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03672" y="4808443"/>
                <a:ext cx="306256" cy="350865"/>
              </a:xfrm>
              <a:prstGeom prst="rect">
                <a:avLst/>
              </a:prstGeom>
              <a:blipFill>
                <a:blip r:embed="rId9"/>
                <a:stretch>
                  <a:fillRect l="-2307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 bwMode="auto">
              <a:xfrm>
                <a:off x="3207649" y="4808443"/>
                <a:ext cx="306256" cy="3508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>
                          <a:latin typeface="Cambria Math"/>
                          <a:ea typeface="Helvetica Neue Condensed"/>
                          <a:cs typeface="Helvetica Neue Condensed"/>
                        </a:rPr>
                        <m:t>𝟏𝟐</m:t>
                      </m:r>
                    </m:oMath>
                  </m:oMathPara>
                </a14:m>
                <a:endParaRPr sz="2000" b="1">
                  <a:latin typeface="Arial Narrow"/>
                  <a:ea typeface="Helvetica Neue Condensed"/>
                  <a:cs typeface="Arial Narrow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7649" y="4808443"/>
                <a:ext cx="306256" cy="350865"/>
              </a:xfrm>
              <a:prstGeom prst="rect">
                <a:avLst/>
              </a:prstGeom>
              <a:blipFill>
                <a:blip r:embed="rId10"/>
                <a:stretch>
                  <a:fillRect l="-28000" r="-28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 bwMode="auto">
              <a:xfrm>
                <a:off x="4761402" y="4808443"/>
                <a:ext cx="306256" cy="3508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>
                          <a:latin typeface="Cambria Math"/>
                          <a:ea typeface="Helvetica Neue Condensed"/>
                          <a:cs typeface="Helvetica Neue Condensed"/>
                        </a:rPr>
                        <m:t>𝟐𝟐</m:t>
                      </m:r>
                    </m:oMath>
                  </m:oMathPara>
                </a14:m>
                <a:endParaRPr sz="2000" b="1">
                  <a:latin typeface="Arial Narrow"/>
                  <a:ea typeface="Helvetica Neue Condensed"/>
                  <a:cs typeface="Arial Narrow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61402" y="4808443"/>
                <a:ext cx="306256" cy="350865"/>
              </a:xfrm>
              <a:prstGeom prst="rect">
                <a:avLst/>
              </a:prstGeom>
              <a:blipFill>
                <a:blip r:embed="rId11"/>
                <a:stretch>
                  <a:fillRect l="-24000" r="-28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 bwMode="auto">
              <a:xfrm>
                <a:off x="6315155" y="4808443"/>
                <a:ext cx="306256" cy="3508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>
                          <a:latin typeface="Cambria Math"/>
                          <a:ea typeface="Helvetica Neue Condensed"/>
                          <a:cs typeface="Helvetica Neue Condensed"/>
                        </a:rPr>
                        <m:t>𝟑𝟐</m:t>
                      </m:r>
                    </m:oMath>
                  </m:oMathPara>
                </a14:m>
                <a:endParaRPr sz="2000" b="1">
                  <a:latin typeface="Arial Narrow"/>
                  <a:ea typeface="Helvetica Neue Condensed"/>
                  <a:cs typeface="Arial Narrow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15155" y="4808443"/>
                <a:ext cx="306256" cy="350865"/>
              </a:xfrm>
              <a:prstGeom prst="rect">
                <a:avLst/>
              </a:prstGeom>
              <a:blipFill>
                <a:blip r:embed="rId12"/>
                <a:stretch>
                  <a:fillRect l="-28000" r="-24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 bwMode="auto">
              <a:xfrm>
                <a:off x="7868909" y="4808443"/>
                <a:ext cx="306256" cy="3508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>
                          <a:latin typeface="Cambria Math"/>
                          <a:ea typeface="Helvetica Neue Condensed"/>
                          <a:cs typeface="Helvetica Neue Condensed"/>
                        </a:rPr>
                        <m:t>𝟒𝟐</m:t>
                      </m:r>
                    </m:oMath>
                  </m:oMathPara>
                </a14:m>
                <a:endParaRPr sz="2000" b="1">
                  <a:latin typeface="Arial Narrow"/>
                  <a:ea typeface="Helvetica Neue Condensed"/>
                  <a:cs typeface="Arial Narrow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68909" y="4808443"/>
                <a:ext cx="306256" cy="350865"/>
              </a:xfrm>
              <a:prstGeom prst="rect">
                <a:avLst/>
              </a:prstGeom>
              <a:blipFill>
                <a:blip r:embed="rId13"/>
                <a:stretch>
                  <a:fillRect l="-28000" r="-28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 bwMode="auto">
              <a:xfrm>
                <a:off x="10058947" y="4808443"/>
                <a:ext cx="499851" cy="3508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>
                          <a:latin typeface="Cambria Math"/>
                          <a:ea typeface="Helvetica Neue Condensed"/>
                          <a:cs typeface="Helvetica Neue Condensed"/>
                        </a:rPr>
                        <m:t>𝟑𝟎𝟓</m:t>
                      </m:r>
                    </m:oMath>
                  </m:oMathPara>
                </a14:m>
                <a:endParaRPr sz="2000" b="1">
                  <a:latin typeface="Arial Narrow"/>
                  <a:ea typeface="Helvetica Neue Condensed"/>
                  <a:cs typeface="Arial Narrow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58947" y="4808443"/>
                <a:ext cx="499851" cy="350865"/>
              </a:xfrm>
              <a:prstGeom prst="rect">
                <a:avLst/>
              </a:prstGeom>
              <a:blipFill>
                <a:blip r:embed="rId14"/>
                <a:stretch>
                  <a:fillRect l="-20000" r="-10000" b="-344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 bwMode="auto">
              <a:xfrm>
                <a:off x="1703671" y="5311452"/>
                <a:ext cx="535676" cy="32008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 xmlns:m="http://schemas.openxmlformats.org/officeDocument/2006/math">
                    <m:r>
                      <a:rPr lang="en-US" sz="2000" b="1">
                        <a:latin typeface="Cambria Math"/>
                        <a:ea typeface="Helvetica Neue Condensed"/>
                        <a:cs typeface="Helvetica Neue Condensed"/>
                      </a:rPr>
                      <m:t>𝟔𝟒</m:t>
                    </m:r>
                  </m:oMath>
                </a14:m>
                <a:r>
                  <a:rPr sz="2000" b="1">
                    <a:latin typeface="Arial Narrow"/>
                    <a:ea typeface="Helvetica Neue Condensed"/>
                    <a:cs typeface="Arial Narrow"/>
                  </a:rPr>
                  <a:t>B</a:t>
                </a:r>
                <a:endParaRPr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03671" y="5311452"/>
                <a:ext cx="535676" cy="320088"/>
              </a:xfrm>
              <a:prstGeom prst="rect">
                <a:avLst/>
              </a:prstGeom>
              <a:blipFill>
                <a:blip r:embed="rId15"/>
                <a:stretch>
                  <a:fillRect l="-13636" t="-23077" r="-13636" b="-4615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 bwMode="auto">
              <a:xfrm>
                <a:off x="3202130" y="5311163"/>
                <a:ext cx="691580" cy="320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 xmlns:m="http://schemas.openxmlformats.org/officeDocument/2006/math">
                    <m:r>
                      <a:rPr lang="en-US" sz="2000" b="1">
                        <a:latin typeface="Cambria Math"/>
                        <a:ea typeface="Helvetica Neue Condensed"/>
                        <a:cs typeface="Helvetica Neue Condensed"/>
                      </a:rPr>
                      <m:t>𝟔𝟒</m:t>
                    </m:r>
                  </m:oMath>
                </a14:m>
                <a:r>
                  <a:rPr sz="2000" b="1">
                    <a:latin typeface="Arial Narrow"/>
                    <a:ea typeface="Helvetica Neue Condensed"/>
                    <a:cs typeface="Arial Narrow"/>
                  </a:rPr>
                  <a:t>KiB</a:t>
                </a:r>
                <a:endParaRPr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2130" y="5311163"/>
                <a:ext cx="691580" cy="320665"/>
              </a:xfrm>
              <a:prstGeom prst="rect">
                <a:avLst/>
              </a:prstGeom>
              <a:blipFill>
                <a:blip r:embed="rId16"/>
                <a:stretch>
                  <a:fillRect l="-12727" t="-23077" r="-18182" b="-4615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 bwMode="auto">
              <a:xfrm>
                <a:off x="4761401" y="5311163"/>
                <a:ext cx="765191" cy="320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 xmlns:m="http://schemas.openxmlformats.org/officeDocument/2006/math">
                    <m:r>
                      <a:rPr lang="en-US" sz="2000" b="1">
                        <a:latin typeface="Cambria Math"/>
                        <a:ea typeface="Helvetica Neue Condensed"/>
                        <a:cs typeface="Helvetica Neue Condensed"/>
                      </a:rPr>
                      <m:t>𝟔𝟒</m:t>
                    </m:r>
                  </m:oMath>
                </a14:m>
                <a:r>
                  <a:rPr sz="2000" b="1">
                    <a:latin typeface="Arial Narrow"/>
                    <a:ea typeface="Helvetica Neue Condensed"/>
                    <a:cs typeface="Arial Narrow"/>
                  </a:rPr>
                  <a:t>MiB</a:t>
                </a:r>
                <a:endParaRPr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61401" y="5311163"/>
                <a:ext cx="765191" cy="320665"/>
              </a:xfrm>
              <a:prstGeom prst="rect">
                <a:avLst/>
              </a:prstGeom>
              <a:blipFill>
                <a:blip r:embed="rId17"/>
                <a:stretch>
                  <a:fillRect l="-9677" t="-23077" r="-9677" b="-4615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 bwMode="auto">
              <a:xfrm>
                <a:off x="6315155" y="5292537"/>
                <a:ext cx="765191" cy="320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 xmlns:m="http://schemas.openxmlformats.org/officeDocument/2006/math">
                    <m:r>
                      <a:rPr lang="en-US" sz="2000" b="1">
                        <a:latin typeface="Cambria Math"/>
                        <a:ea typeface="Helvetica Neue Condensed"/>
                        <a:cs typeface="Helvetica Neue Condensed"/>
                      </a:rPr>
                      <m:t>𝟔𝟒</m:t>
                    </m:r>
                  </m:oMath>
                </a14:m>
                <a:r>
                  <a:rPr sz="2000" b="1">
                    <a:latin typeface="Arial Narrow"/>
                    <a:ea typeface="Helvetica Neue Condensed"/>
                    <a:cs typeface="Arial Narrow"/>
                  </a:rPr>
                  <a:t>GiB</a:t>
                </a:r>
                <a:endParaRPr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15155" y="5292537"/>
                <a:ext cx="765191" cy="320665"/>
              </a:xfrm>
              <a:prstGeom prst="rect">
                <a:avLst/>
              </a:prstGeom>
              <a:blipFill>
                <a:blip r:embed="rId18"/>
                <a:stretch>
                  <a:fillRect l="-11475" t="-18519" r="-8197" b="-4074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 bwMode="auto">
              <a:xfrm>
                <a:off x="7868909" y="5292537"/>
                <a:ext cx="765191" cy="320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 xmlns:m="http://schemas.openxmlformats.org/officeDocument/2006/math">
                    <m:r>
                      <a:rPr lang="en-US" sz="2000" b="1">
                        <a:latin typeface="Cambria Math"/>
                        <a:ea typeface="Helvetica Neue Condensed"/>
                        <a:cs typeface="Helvetica Neue Condensed"/>
                      </a:rPr>
                      <m:t>𝟔𝟒</m:t>
                    </m:r>
                  </m:oMath>
                </a14:m>
                <a:r>
                  <a:rPr sz="2000" b="1">
                    <a:latin typeface="Arial Narrow"/>
                    <a:ea typeface="Helvetica Neue Condensed"/>
                    <a:cs typeface="Arial Narrow"/>
                  </a:rPr>
                  <a:t>TiB</a:t>
                </a:r>
                <a:endParaRPr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68909" y="5292537"/>
                <a:ext cx="765191" cy="320665"/>
              </a:xfrm>
              <a:prstGeom prst="rect">
                <a:avLst/>
              </a:prstGeom>
              <a:blipFill>
                <a:blip r:embed="rId19"/>
                <a:stretch>
                  <a:fillRect l="-11475" t="-18519" r="-4918" b="-4074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/>
          <p:cNvSpPr txBox="1"/>
          <p:nvPr/>
        </p:nvSpPr>
        <p:spPr bwMode="auto">
          <a:xfrm>
            <a:off x="1703671" y="5783784"/>
            <a:ext cx="959143" cy="3206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113999"/>
              </a:lnSpc>
              <a:defRPr/>
            </a:pPr>
            <a:r>
              <a:rPr lang="en-US" sz="2000" b="1">
                <a:latin typeface="Arial Narrow"/>
                <a:ea typeface="Helvetica Neue Condensed"/>
                <a:cs typeface="Arial Narrow"/>
              </a:rPr>
              <a:t>by hand</a:t>
            </a:r>
            <a:endParaRPr sz="2000" b="1">
              <a:latin typeface="Arial Narrow"/>
              <a:ea typeface="Helvetica Neue Condensed"/>
              <a:cs typeface="Arial Narrow"/>
            </a:endParaRPr>
          </a:p>
        </p:txBody>
      </p:sp>
      <p:sp>
        <p:nvSpPr>
          <p:cNvPr id="69" name="TextBox 68"/>
          <p:cNvSpPr txBox="1"/>
          <p:nvPr/>
        </p:nvSpPr>
        <p:spPr bwMode="auto">
          <a:xfrm>
            <a:off x="3202130" y="5783784"/>
            <a:ext cx="959143" cy="3206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113999"/>
              </a:lnSpc>
              <a:defRPr/>
            </a:pPr>
            <a:r>
              <a:rPr lang="en-US" sz="2000" b="1">
                <a:latin typeface="Arial Narrow"/>
                <a:ea typeface="Helvetica Neue Condensed"/>
                <a:cs typeface="Arial Narrow"/>
              </a:rPr>
              <a:t>L1 cache</a:t>
            </a:r>
            <a:endParaRPr sz="2000" b="1">
              <a:latin typeface="Arial Narrow"/>
              <a:ea typeface="Helvetica Neue Condensed"/>
              <a:cs typeface="Arial Narrow"/>
            </a:endParaRPr>
          </a:p>
        </p:txBody>
      </p:sp>
      <p:sp>
        <p:nvSpPr>
          <p:cNvPr id="70" name="TextBox 69"/>
          <p:cNvSpPr txBox="1"/>
          <p:nvPr/>
        </p:nvSpPr>
        <p:spPr bwMode="auto">
          <a:xfrm>
            <a:off x="4761401" y="5789332"/>
            <a:ext cx="959143" cy="3206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113999"/>
              </a:lnSpc>
              <a:defRPr/>
            </a:pPr>
            <a:r>
              <a:rPr lang="en-US" sz="2000" b="1">
                <a:latin typeface="Arial Narrow"/>
                <a:ea typeface="Helvetica Neue Condensed"/>
                <a:cs typeface="Arial Narrow"/>
              </a:rPr>
              <a:t>L3 cache</a:t>
            </a:r>
            <a:endParaRPr sz="2000" b="1">
              <a:latin typeface="Arial Narrow"/>
              <a:ea typeface="Helvetica Neue Condensed"/>
              <a:cs typeface="Arial Narrow"/>
            </a:endParaRPr>
          </a:p>
        </p:txBody>
      </p:sp>
      <p:sp>
        <p:nvSpPr>
          <p:cNvPr id="71" name="TextBox 70"/>
          <p:cNvSpPr txBox="1"/>
          <p:nvPr/>
        </p:nvSpPr>
        <p:spPr bwMode="auto">
          <a:xfrm>
            <a:off x="6310486" y="5781793"/>
            <a:ext cx="959143" cy="3206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113999"/>
              </a:lnSpc>
              <a:defRPr/>
            </a:pPr>
            <a:r>
              <a:rPr lang="en-US" sz="2000" b="1">
                <a:latin typeface="Arial Narrow"/>
                <a:ea typeface="Helvetica Neue Condensed"/>
                <a:cs typeface="Arial Narrow"/>
              </a:rPr>
              <a:t>RAM</a:t>
            </a:r>
            <a:endParaRPr sz="2000" b="1">
              <a:latin typeface="Arial Narrow"/>
              <a:ea typeface="Helvetica Neue Condensed"/>
              <a:cs typeface="Arial Narrow"/>
            </a:endParaRPr>
          </a:p>
        </p:txBody>
      </p:sp>
      <p:sp>
        <p:nvSpPr>
          <p:cNvPr id="72" name="TextBox 71"/>
          <p:cNvSpPr txBox="1"/>
          <p:nvPr/>
        </p:nvSpPr>
        <p:spPr bwMode="auto">
          <a:xfrm>
            <a:off x="7868909" y="5782838"/>
            <a:ext cx="959143" cy="3206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113999"/>
              </a:lnSpc>
              <a:defRPr/>
            </a:pPr>
            <a:r>
              <a:rPr lang="en-US" sz="2000" b="1">
                <a:latin typeface="Arial Narrow"/>
                <a:ea typeface="Helvetica Neue Condensed"/>
                <a:cs typeface="Arial Narrow"/>
              </a:rPr>
              <a:t>HPC</a:t>
            </a:r>
            <a:endParaRPr sz="2000" b="1">
              <a:latin typeface="Arial Narrow"/>
              <a:ea typeface="Helvetica Neue Condensed"/>
              <a:cs typeface="Arial Narrow"/>
            </a:endParaRPr>
          </a:p>
        </p:txBody>
      </p:sp>
      <p:pic>
        <p:nvPicPr>
          <p:cNvPr id="75" name="Picture 74" descr="Illustration of galaxy in space"/>
          <p:cNvPicPr>
            <a:picLocks noChangeAspect="1"/>
          </p:cNvPicPr>
          <p:nvPr/>
        </p:nvPicPr>
        <p:blipFill>
          <a:blip r:embed="rId20"/>
          <a:srcRect b="30073"/>
          <a:stretch/>
        </p:blipFill>
        <p:spPr bwMode="auto">
          <a:xfrm>
            <a:off x="9244938" y="5159308"/>
            <a:ext cx="2127868" cy="1056664"/>
          </a:xfrm>
          <a:prstGeom prst="rect">
            <a:avLst/>
          </a:prstGeom>
        </p:spPr>
      </p:pic>
      <p:sp>
        <p:nvSpPr>
          <p:cNvPr id="7" name="Title 3"/>
          <p:cNvSpPr txBox="1">
            <a:spLocks noGrp="1"/>
          </p:cNvSpPr>
          <p:nvPr>
            <p:ph type="title"/>
          </p:nvPr>
        </p:nvSpPr>
        <p:spPr bwMode="auto">
          <a:xfrm>
            <a:off x="425455" y="386019"/>
            <a:ext cx="11345332" cy="551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>
              <a:lnSpc>
                <a:spcPts val="4267"/>
              </a:lnSpc>
              <a:spcBef>
                <a:spcPts val="0"/>
              </a:spcBef>
              <a:spcAft>
                <a:spcPts val="0"/>
              </a:spcAft>
              <a:defRPr lang="de-DE" sz="3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>
              <a:spcBef>
                <a:spcPts val="0"/>
              </a:spcBef>
              <a:spcAft>
                <a:spcPts val="0"/>
              </a:spcAft>
              <a:defRPr sz="2650" b="1">
                <a:solidFill>
                  <a:schemeClr val="tx2"/>
                </a:solidFill>
                <a:latin typeface="Arial"/>
                <a:cs typeface="Arial"/>
              </a:defRPr>
            </a:lvl2pPr>
            <a:lvl3pPr algn="l">
              <a:spcBef>
                <a:spcPts val="0"/>
              </a:spcBef>
              <a:spcAft>
                <a:spcPts val="0"/>
              </a:spcAft>
              <a:defRPr sz="2650" b="1">
                <a:solidFill>
                  <a:schemeClr val="tx2"/>
                </a:solidFill>
                <a:latin typeface="Arial"/>
                <a:cs typeface="Arial"/>
              </a:defRPr>
            </a:lvl3pPr>
            <a:lvl4pPr algn="l">
              <a:spcBef>
                <a:spcPts val="0"/>
              </a:spcBef>
              <a:spcAft>
                <a:spcPts val="0"/>
              </a:spcAft>
              <a:defRPr sz="2650" b="1">
                <a:solidFill>
                  <a:schemeClr val="tx2"/>
                </a:solidFill>
                <a:latin typeface="Arial"/>
                <a:cs typeface="Arial"/>
              </a:defRPr>
            </a:lvl4pPr>
            <a:lvl5pPr algn="l">
              <a:spcBef>
                <a:spcPts val="0"/>
              </a:spcBef>
              <a:spcAft>
                <a:spcPts val="0"/>
              </a:spcAft>
              <a:defRPr sz="2650" b="1">
                <a:solidFill>
                  <a:schemeClr val="tx2"/>
                </a:solidFill>
                <a:latin typeface="Arial"/>
                <a:cs typeface="Arial"/>
              </a:defRPr>
            </a:lvl5pPr>
            <a:lvl6pPr marL="609570" algn="l">
              <a:spcBef>
                <a:spcPts val="0"/>
              </a:spcBef>
              <a:spcAft>
                <a:spcPts val="0"/>
              </a:spcAft>
              <a:defRPr sz="2650" b="1">
                <a:solidFill>
                  <a:schemeClr val="tx2"/>
                </a:solidFill>
                <a:latin typeface="Arial"/>
                <a:cs typeface="Arial"/>
              </a:defRPr>
            </a:lvl6pPr>
            <a:lvl7pPr marL="1219140" algn="l">
              <a:spcBef>
                <a:spcPts val="0"/>
              </a:spcBef>
              <a:spcAft>
                <a:spcPts val="0"/>
              </a:spcAft>
              <a:defRPr sz="2650" b="1">
                <a:solidFill>
                  <a:schemeClr val="tx2"/>
                </a:solidFill>
                <a:latin typeface="Arial"/>
                <a:cs typeface="Arial"/>
              </a:defRPr>
            </a:lvl7pPr>
            <a:lvl8pPr marL="1828709" algn="l">
              <a:spcBef>
                <a:spcPts val="0"/>
              </a:spcBef>
              <a:spcAft>
                <a:spcPts val="0"/>
              </a:spcAft>
              <a:defRPr sz="2650" b="1">
                <a:solidFill>
                  <a:schemeClr val="tx2"/>
                </a:solidFill>
                <a:latin typeface="Arial"/>
                <a:cs typeface="Arial"/>
              </a:defRPr>
            </a:lvl8pPr>
            <a:lvl9pPr marL="2438278" algn="l">
              <a:spcBef>
                <a:spcPts val="0"/>
              </a:spcBef>
              <a:spcAft>
                <a:spcPts val="0"/>
              </a:spcAft>
              <a:defRPr sz="2650" b="1">
                <a:solidFill>
                  <a:schemeClr val="tx2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sz="3600" dirty="0" err="1">
                <a:latin typeface="Arial Narrow"/>
                <a:ea typeface="HELVETICA NEUE CONDENSED"/>
                <a:cs typeface="Arial Narrow"/>
              </a:rPr>
              <a:t>Complexity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w="http://schemas.openxmlformats.org/wordprocessingml/2006/main" xmlns:m="http://schemas.openxmlformats.org/officeDocument/2006/math" xmlns="">
      <p:transition spd="slow" advClick="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/>
      <p:bldP spid="21" grpId="0"/>
      <p:bldP spid="38" grpId="0"/>
      <p:bldP spid="39" grpId="0"/>
      <p:bldP spid="40" grpId="0"/>
      <p:bldP spid="41" grpId="0"/>
      <p:bldP spid="42" grpId="0"/>
      <p:bldP spid="43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63" grpId="0"/>
      <p:bldP spid="68" grpId="0"/>
      <p:bldP spid="69" grpId="0"/>
      <p:bldP spid="70" grpId="0"/>
      <p:bldP spid="71" grpId="0"/>
      <p:bldP spid="7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Content Placeholder 23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dirty="0" err="1">
                <a:latin typeface="Arial (Headings)"/>
              </a:rPr>
              <a:t>Classical</a:t>
            </a:r>
            <a:r>
              <a:rPr dirty="0">
                <a:latin typeface="Arial (Headings)"/>
              </a:rPr>
              <a:t> Simulation </a:t>
            </a:r>
            <a:r>
              <a:rPr dirty="0" err="1">
                <a:latin typeface="Arial (Headings)"/>
              </a:rPr>
              <a:t>of</a:t>
            </a:r>
            <a:r>
              <a:rPr dirty="0">
                <a:latin typeface="Arial (Headings)"/>
              </a:rPr>
              <a:t> Quantum </a:t>
            </a:r>
            <a:r>
              <a:rPr dirty="0" err="1">
                <a:latin typeface="Arial (Headings)"/>
              </a:rPr>
              <a:t>Circuits</a:t>
            </a:r>
            <a:endParaRPr dirty="0">
              <a:latin typeface="Arial (Headings)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-6865798" y="2204613"/>
            <a:ext cx="2036269" cy="31275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 anchorCtr="1">
            <a:noAutofit/>
          </a:bodyPr>
          <a:lstStyle/>
          <a:p>
            <a:pPr>
              <a:lnSpc>
                <a:spcPct val="113999"/>
              </a:lnSpc>
              <a:defRPr/>
            </a:pPr>
            <a:r>
              <a:rPr lang="en-US" b="1">
                <a:latin typeface="Arial Narrow"/>
                <a:ea typeface="Helvetica Neue Condensed"/>
                <a:cs typeface="Arial Narrow"/>
              </a:rPr>
              <a:t>OPENQASM 2.0;</a:t>
            </a:r>
            <a:endParaRPr/>
          </a:p>
          <a:p>
            <a:pPr>
              <a:lnSpc>
                <a:spcPct val="113999"/>
              </a:lnSpc>
              <a:defRPr/>
            </a:pPr>
            <a:r>
              <a:rPr lang="en-US" b="1">
                <a:latin typeface="Arial Narrow"/>
                <a:ea typeface="Helvetica Neue Condensed"/>
                <a:cs typeface="Arial Narrow"/>
              </a:rPr>
              <a:t>include "qelib1.inc";</a:t>
            </a:r>
            <a:endParaRPr/>
          </a:p>
          <a:p>
            <a:pPr>
              <a:lnSpc>
                <a:spcPct val="113999"/>
              </a:lnSpc>
              <a:defRPr/>
            </a:pPr>
            <a:endParaRPr lang="en-US" b="1">
              <a:latin typeface="Arial Narrow"/>
              <a:ea typeface="Helvetica Neue Condensed"/>
              <a:cs typeface="Arial Narrow"/>
            </a:endParaRPr>
          </a:p>
          <a:p>
            <a:pPr>
              <a:lnSpc>
                <a:spcPct val="113999"/>
              </a:lnSpc>
              <a:defRPr/>
            </a:pPr>
            <a:r>
              <a:rPr lang="en-US" b="1">
                <a:latin typeface="Arial Narrow"/>
                <a:ea typeface="Helvetica Neue Condensed"/>
                <a:cs typeface="Arial Narrow"/>
              </a:rPr>
              <a:t>qreg q[3];</a:t>
            </a:r>
            <a:endParaRPr/>
          </a:p>
          <a:p>
            <a:pPr>
              <a:lnSpc>
                <a:spcPct val="113999"/>
              </a:lnSpc>
              <a:defRPr/>
            </a:pPr>
            <a:r>
              <a:rPr lang="en-US" b="1">
                <a:latin typeface="Arial Narrow"/>
                <a:ea typeface="Helvetica Neue Condensed"/>
                <a:cs typeface="Arial Narrow"/>
              </a:rPr>
              <a:t>creg c[3];</a:t>
            </a:r>
            <a:endParaRPr/>
          </a:p>
          <a:p>
            <a:pPr>
              <a:lnSpc>
                <a:spcPct val="113999"/>
              </a:lnSpc>
              <a:defRPr/>
            </a:pPr>
            <a:r>
              <a:rPr lang="en-US" b="1">
                <a:latin typeface="Arial Narrow"/>
                <a:ea typeface="Helvetica Neue Condensed"/>
                <a:cs typeface="Arial Narrow"/>
              </a:rPr>
              <a:t>h q[2];</a:t>
            </a:r>
            <a:endParaRPr/>
          </a:p>
          <a:p>
            <a:pPr>
              <a:lnSpc>
                <a:spcPct val="113999"/>
              </a:lnSpc>
              <a:defRPr/>
            </a:pPr>
            <a:r>
              <a:rPr lang="en-US" b="1">
                <a:latin typeface="Arial Narrow"/>
                <a:ea typeface="Helvetica Neue Condensed"/>
                <a:cs typeface="Arial Narrow"/>
              </a:rPr>
              <a:t>cx q[2], q[1];</a:t>
            </a:r>
            <a:endParaRPr/>
          </a:p>
          <a:p>
            <a:pPr>
              <a:lnSpc>
                <a:spcPct val="113999"/>
              </a:lnSpc>
              <a:defRPr/>
            </a:pPr>
            <a:r>
              <a:rPr lang="en-US" b="1">
                <a:latin typeface="Arial Narrow"/>
                <a:ea typeface="Helvetica Neue Condensed"/>
                <a:cs typeface="Arial Narrow"/>
              </a:rPr>
              <a:t>cx q[2], q[0];</a:t>
            </a:r>
            <a:endParaRPr/>
          </a:p>
          <a:p>
            <a:pPr>
              <a:lnSpc>
                <a:spcPct val="113999"/>
              </a:lnSpc>
              <a:defRPr/>
            </a:pPr>
            <a:r>
              <a:rPr lang="en-US" b="1">
                <a:latin typeface="Arial Narrow"/>
                <a:ea typeface="Helvetica Neue Condensed"/>
                <a:cs typeface="Arial Narrow"/>
              </a:rPr>
              <a:t>measure q[2] -&gt; c[2];</a:t>
            </a:r>
            <a:endParaRPr b="1">
              <a:latin typeface="Arial Narrow"/>
              <a:ea typeface="Helvetica Neue Condensed"/>
              <a:cs typeface="Arial Narrow"/>
            </a:endParaRPr>
          </a:p>
        </p:txBody>
      </p:sp>
      <p:sp>
        <p:nvSpPr>
          <p:cNvPr id="2" name="Right Arrow 1"/>
          <p:cNvSpPr/>
          <p:nvPr/>
        </p:nvSpPr>
        <p:spPr bwMode="auto">
          <a:xfrm>
            <a:off x="-4419882" y="3526091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3999"/>
              </a:lnSpc>
              <a:defRPr/>
            </a:pPr>
            <a:endParaRPr/>
          </a:p>
        </p:txBody>
      </p:sp>
      <p:sp>
        <p:nvSpPr>
          <p:cNvPr id="5" name="Right Arrow 4"/>
          <p:cNvSpPr/>
          <p:nvPr/>
        </p:nvSpPr>
        <p:spPr bwMode="auto">
          <a:xfrm>
            <a:off x="16398716" y="3526091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3999"/>
              </a:lnSpc>
              <a:defRPr/>
            </a:pP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7377124" y="2532394"/>
            <a:ext cx="2273560" cy="2472023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>
              <a:lnSpc>
                <a:spcPct val="113999"/>
              </a:lnSpc>
              <a:defRPr/>
            </a:pPr>
            <a:r>
              <a:rPr sz="3600" b="1">
                <a:solidFill>
                  <a:srgbClr val="7030A0"/>
                </a:solidFill>
                <a:latin typeface="Arial Narrow"/>
                <a:ea typeface="Helvetica Neue Condensed"/>
                <a:cs typeface="Arial Narrow"/>
              </a:rPr>
              <a:t>111</a:t>
            </a:r>
            <a:r>
              <a:rPr sz="3600" b="1">
                <a:solidFill>
                  <a:schemeClr val="dk1"/>
                </a:solidFill>
                <a:latin typeface="Arial Narrow"/>
                <a:ea typeface="Helvetica Neue Condensed"/>
                <a:cs typeface="Arial Narrow"/>
              </a:rPr>
              <a:t>0</a:t>
            </a:r>
            <a:endParaRPr/>
          </a:p>
          <a:p>
            <a:pPr>
              <a:lnSpc>
                <a:spcPct val="113999"/>
              </a:lnSpc>
              <a:defRPr/>
            </a:pPr>
            <a:r>
              <a:rPr sz="3600" b="1">
                <a:solidFill>
                  <a:schemeClr val="dk1"/>
                </a:solidFill>
                <a:latin typeface="Arial Narrow"/>
                <a:ea typeface="Helvetica Neue Condensed"/>
                <a:cs typeface="Arial Narrow"/>
              </a:rPr>
              <a:t>0</a:t>
            </a:r>
            <a:r>
              <a:rPr sz="3600" b="1">
                <a:solidFill>
                  <a:srgbClr val="7030A0"/>
                </a:solidFill>
                <a:latin typeface="Arial Narrow"/>
                <a:ea typeface="Helvetica Neue Condensed"/>
                <a:cs typeface="Arial Narrow"/>
              </a:rPr>
              <a:t>11</a:t>
            </a:r>
            <a:r>
              <a:rPr sz="3600" b="1">
                <a:solidFill>
                  <a:schemeClr val="dk1"/>
                </a:solidFill>
                <a:latin typeface="Arial Narrow"/>
                <a:ea typeface="Helvetica Neue Condensed"/>
                <a:cs typeface="Arial Narrow"/>
              </a:rPr>
              <a:t>0</a:t>
            </a:r>
            <a:br>
              <a:rPr sz="3600" b="1">
                <a:solidFill>
                  <a:schemeClr val="dk1"/>
                </a:solidFill>
                <a:latin typeface="Arial Narrow"/>
                <a:ea typeface="Helvetica Neue Condensed"/>
                <a:cs typeface="Arial Narrow"/>
              </a:rPr>
            </a:br>
            <a:r>
              <a:rPr sz="3600" b="1">
                <a:solidFill>
                  <a:schemeClr val="dk1"/>
                </a:solidFill>
                <a:latin typeface="Arial Narrow"/>
                <a:ea typeface="Helvetica Neue Condensed"/>
                <a:cs typeface="Arial Narrow"/>
              </a:rPr>
              <a:t>000</a:t>
            </a:r>
            <a:r>
              <a:rPr sz="3600" b="1">
                <a:solidFill>
                  <a:srgbClr val="7030A0"/>
                </a:solidFill>
                <a:latin typeface="Arial Narrow"/>
                <a:ea typeface="Helvetica Neue Condensed"/>
                <a:cs typeface="Arial Narrow"/>
              </a:rPr>
              <a:t>1</a:t>
            </a:r>
            <a:endParaRPr/>
          </a:p>
          <a:p>
            <a:pPr>
              <a:lnSpc>
                <a:spcPct val="113999"/>
              </a:lnSpc>
              <a:defRPr/>
            </a:pPr>
            <a:r>
              <a:rPr sz="3600" b="1">
                <a:solidFill>
                  <a:srgbClr val="7030A0"/>
                </a:solidFill>
                <a:latin typeface="Arial Narrow"/>
                <a:ea typeface="Helvetica Neue Condensed"/>
                <a:cs typeface="Arial Narrow"/>
              </a:rPr>
              <a:t>1</a:t>
            </a:r>
            <a:r>
              <a:rPr sz="3600" b="1">
                <a:solidFill>
                  <a:schemeClr val="dk1"/>
                </a:solidFill>
                <a:latin typeface="Arial Narrow"/>
                <a:ea typeface="Helvetica Neue Condensed"/>
                <a:cs typeface="Arial Narrow"/>
              </a:rPr>
              <a:t>00</a:t>
            </a:r>
            <a:r>
              <a:rPr sz="3600" b="1">
                <a:solidFill>
                  <a:srgbClr val="7030A0"/>
                </a:solidFill>
                <a:latin typeface="Arial Narrow"/>
                <a:ea typeface="Helvetica Neue Condensed"/>
                <a:cs typeface="Arial Narrow"/>
              </a:rPr>
              <a:t>1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-6336868" y="1820759"/>
            <a:ext cx="978408" cy="38484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>
              <a:lnSpc>
                <a:spcPct val="113999"/>
              </a:lnSpc>
              <a:defRPr/>
            </a:pPr>
            <a:r>
              <a:rPr sz="2400" b="1">
                <a:latin typeface="Arial Narrow"/>
                <a:ea typeface="Helvetica Neue Condensed"/>
                <a:cs typeface="Arial Narrow"/>
              </a:rPr>
              <a:t>ASM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-6675438" y="1819764"/>
            <a:ext cx="883697" cy="38484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>
              <a:lnSpc>
                <a:spcPct val="113999"/>
              </a:lnSpc>
              <a:defRPr/>
            </a:pPr>
            <a:r>
              <a:rPr sz="2400" b="1">
                <a:solidFill>
                  <a:srgbClr val="7030A0"/>
                </a:solidFill>
                <a:latin typeface="Arial Narrow"/>
                <a:ea typeface="Helvetica Neue Condensed"/>
                <a:cs typeface="Arial Narrow"/>
              </a:rPr>
              <a:t>Q</a:t>
            </a: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 bwMode="auto">
              <a:xfrm>
                <a:off x="5077863" y="1957254"/>
                <a:ext cx="2036269" cy="20879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sz="3600" i="1"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sz="3600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3600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3600" b="0" i="1">
                                    <a:latin typeface="Cambria Math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sz="36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sz="3600" i="1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sz="3600" i="1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600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𝑁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sz="2800">
                  <a:latin typeface="Arial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77863" y="1957254"/>
                <a:ext cx="2036269" cy="2087944"/>
              </a:xfrm>
              <a:prstGeom prst="rect">
                <a:avLst/>
              </a:prstGeom>
              <a:blipFill>
                <a:blip r:embed="rId3"/>
                <a:stretch>
                  <a:fillRect b="-52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 bwMode="auto">
          <a:xfrm>
            <a:off x="5153659" y="1627339"/>
            <a:ext cx="1884675" cy="38484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>
              <a:lnSpc>
                <a:spcPct val="113999"/>
              </a:lnSpc>
              <a:defRPr/>
            </a:pPr>
            <a:r>
              <a:rPr sz="2400" b="1">
                <a:latin typeface="Arial Narrow"/>
                <a:ea typeface="Helvetica Neue Condensed"/>
                <a:cs typeface="Arial Narrow"/>
              </a:rPr>
              <a:t>Quantum State</a:t>
            </a: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 bwMode="auto">
              <a:xfrm>
                <a:off x="5077865" y="4194112"/>
                <a:ext cx="2036269" cy="49122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800" b="0" i="1"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sz="2800" b="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800" b="0" i="1">
                          <a:latin typeface="Cambria Math"/>
                        </a:rPr>
                        <m:t>∈</m:t>
                      </m:r>
                      <m:r>
                        <a:rPr lang="en-US" sz="2800" b="0" i="1">
                          <a:latin typeface="Cambria Math"/>
                          <a:ea typeface="Cambria Math"/>
                        </a:rPr>
                        <m:t>ℂ</m:t>
                      </m:r>
                    </m:oMath>
                  </m:oMathPara>
                </a14:m>
                <a:endParaRPr sz="2800">
                  <a:latin typeface="Arial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77865" y="4194112"/>
                <a:ext cx="2036269" cy="4912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 bwMode="auto">
              <a:xfrm>
                <a:off x="5077863" y="4491939"/>
                <a:ext cx="2036269" cy="11893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sz="2800" i="1"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sz="2800" b="0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800" b="0" i="1"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800" b="0" i="1">
                                          <a:latin typeface="Cambria Math" panose="02040503050406030204" pitchFamily="18" charset="0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2800" b="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800" b="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>
                              <a:latin typeface="Cambria Math"/>
                            </a:rPr>
                            <m:t>=</m:t>
                          </m:r>
                          <m:r>
                            <a:rPr lang="en-US" sz="2800" b="0" i="1">
                              <a:latin typeface="Cambria Math"/>
                            </a:rPr>
                            <m:t>1</m:t>
                          </m:r>
                        </m:e>
                      </m:nary>
                    </m:oMath>
                  </m:oMathPara>
                </a14:m>
                <a:endParaRPr sz="2800">
                  <a:latin typeface="Arial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77863" y="4491939"/>
                <a:ext cx="2036269" cy="11893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 bwMode="auto">
              <a:xfrm>
                <a:off x="481233" y="1745877"/>
                <a:ext cx="4797729" cy="244823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sz="3600" i="1"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sz="3600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3600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3600" b="0" i="1">
                                        <a:latin typeface="Cambria Math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0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,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sz="3600" i="1">
                                    <a:latin typeface="Cambria Math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3600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0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,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𝑁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sz="36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sz="3600" i="1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sz="3600" i="1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r>
                                  <a:rPr sz="3600" i="1">
                                    <a:latin typeface="Cambria Math"/>
                                  </a:rPr>
                                  <m:t>⋱</m:t>
                                </m:r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sz="36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sz="3600" i="1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sz="3600" i="1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600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𝑁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,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sz="3600" i="1">
                                    <a:latin typeface="Cambria Math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3600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𝑁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, 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𝑁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sz="2800">
                  <a:latin typeface="Arial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1233" y="1745877"/>
                <a:ext cx="4797729" cy="244823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 bwMode="auto">
          <a:xfrm>
            <a:off x="1667639" y="1625106"/>
            <a:ext cx="2424919" cy="38484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>
              <a:lnSpc>
                <a:spcPct val="113999"/>
              </a:lnSpc>
              <a:defRPr/>
            </a:pPr>
            <a:r>
              <a:rPr sz="2400" b="1">
                <a:latin typeface="Arial Narrow"/>
                <a:ea typeface="Helvetica Neue Condensed"/>
                <a:cs typeface="Arial Narrow"/>
              </a:rPr>
              <a:t>Quantum Operation</a:t>
            </a: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 bwMode="auto">
              <a:xfrm>
                <a:off x="1861967" y="4174332"/>
                <a:ext cx="2036269" cy="53078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800" b="0" i="1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2800" b="0" i="1">
                              <a:latin typeface="Cambria Math"/>
                            </a:rPr>
                            <m:t>𝑖</m:t>
                          </m:r>
                          <m:r>
                            <a:rPr lang="en-US" sz="2800" b="0" i="1">
                              <a:latin typeface="Cambria Math"/>
                            </a:rPr>
                            <m:t>,</m:t>
                          </m:r>
                          <m:r>
                            <a:rPr lang="en-US" sz="2800" b="0" i="1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sz="2800" b="0" i="1">
                          <a:latin typeface="Cambria Math"/>
                        </a:rPr>
                        <m:t>∈</m:t>
                      </m:r>
                      <m:r>
                        <a:rPr lang="en-US" sz="2800" b="0" i="1">
                          <a:latin typeface="Cambria Math"/>
                          <a:ea typeface="Cambria Math"/>
                        </a:rPr>
                        <m:t>ℂ</m:t>
                      </m:r>
                    </m:oMath>
                  </m:oMathPara>
                </a14:m>
                <a:endParaRPr sz="2800">
                  <a:latin typeface="Arial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61967" y="4174332"/>
                <a:ext cx="2036269" cy="5307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 bwMode="auto">
              <a:xfrm>
                <a:off x="1861965" y="4834629"/>
                <a:ext cx="2036269" cy="5039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2800" b="0" i="1">
                              <a:latin typeface="Cambria Math"/>
                            </a:rPr>
                            <m:t>𝑈</m:t>
                          </m:r>
                        </m:e>
                        <m:sup>
                          <m:r>
                            <a:rPr lang="en-US" sz="2800" i="1">
                              <a:latin typeface="Cambria Math"/>
                              <a:ea typeface="Cambria Math"/>
                            </a:rPr>
                            <m:t>†</m:t>
                          </m:r>
                        </m:sup>
                      </m:sSup>
                      <m:r>
                        <a:rPr lang="en-US" sz="2800" b="0" i="1">
                          <a:latin typeface="Cambria Math"/>
                        </a:rPr>
                        <m:t>𝑈</m:t>
                      </m:r>
                      <m:r>
                        <a:rPr lang="en-US" sz="2800" b="0" i="1">
                          <a:latin typeface="Cambria Math"/>
                        </a:rPr>
                        <m:t>=</m:t>
                      </m:r>
                      <m:r>
                        <a:rPr lang="en-US" sz="2800" b="0" i="1">
                          <a:latin typeface="Cambria Math"/>
                        </a:rPr>
                        <m:t>𝐼</m:t>
                      </m:r>
                    </m:oMath>
                  </m:oMathPara>
                </a14:m>
                <a:endParaRPr sz="2800">
                  <a:latin typeface="Arial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61965" y="4834629"/>
                <a:ext cx="2036269" cy="50392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 bwMode="auto">
              <a:xfrm>
                <a:off x="5026532" y="2905335"/>
                <a:ext cx="576860" cy="42101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×</m:t>
                      </m:r>
                    </m:oMath>
                  </m:oMathPara>
                </a14:m>
                <a:endParaRPr sz="2400" b="1">
                  <a:latin typeface="Arial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6532" y="2905335"/>
                <a:ext cx="576860" cy="42101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 bwMode="auto">
              <a:xfrm>
                <a:off x="8374189" y="1804041"/>
                <a:ext cx="2036269" cy="239437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sz="3600" i="1"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sz="3600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3600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𝛼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3600" b="0" i="1">
                                    <a:latin typeface="Cambria Math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sz="360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sz="3600" i="1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sz="3600" i="1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600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𝛼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𝑁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3600" b="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sz="2800">
                  <a:latin typeface="Arial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74189" y="1804041"/>
                <a:ext cx="2036269" cy="239437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 bwMode="auto">
          <a:xfrm>
            <a:off x="7929315" y="1625105"/>
            <a:ext cx="2926014" cy="384849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>
              <a:lnSpc>
                <a:spcPct val="113999"/>
              </a:lnSpc>
              <a:defRPr/>
            </a:pPr>
            <a:r>
              <a:rPr sz="2400" b="1">
                <a:latin typeface="Arial Narrow"/>
                <a:ea typeface="Helvetica Neue Condensed"/>
                <a:cs typeface="Arial Narrow"/>
              </a:rPr>
              <a:t>Evolved Quantum State</a:t>
            </a:r>
            <a:endParaRPr/>
          </a:p>
        </p:txBody>
      </p:sp>
      <p:sp>
        <p:nvSpPr>
          <p:cNvPr id="23" name="Right Arrow 22"/>
          <p:cNvSpPr/>
          <p:nvPr/>
        </p:nvSpPr>
        <p:spPr bwMode="auto">
          <a:xfrm>
            <a:off x="7254956" y="2873525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3999"/>
              </a:lnSpc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w="http://schemas.openxmlformats.org/wordprocessingml/2006/main" xmlns:m="http://schemas.openxmlformats.org/officeDocument/2006/math" xmlns="">
      <p:transition spd="slow" advClick="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8" grpId="1"/>
      <p:bldP spid="20" grpId="0"/>
      <p:bldP spid="21" grpId="0"/>
      <p:bldP spid="2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dirty="0" err="1">
                <a:latin typeface="Arial (Headings)"/>
              </a:rPr>
              <a:t>Classical</a:t>
            </a:r>
            <a:r>
              <a:rPr dirty="0">
                <a:latin typeface="Arial (Headings)"/>
              </a:rPr>
              <a:t> Simulation </a:t>
            </a:r>
            <a:r>
              <a:rPr dirty="0" err="1">
                <a:latin typeface="Arial (Headings)"/>
              </a:rPr>
              <a:t>of</a:t>
            </a:r>
            <a:r>
              <a:rPr dirty="0">
                <a:latin typeface="Arial (Headings)"/>
              </a:rPr>
              <a:t> Quantum </a:t>
            </a:r>
            <a:r>
              <a:rPr dirty="0" err="1">
                <a:latin typeface="Arial (Headings)"/>
              </a:rPr>
              <a:t>Circuits</a:t>
            </a:r>
            <a:endParaRPr dirty="0">
              <a:latin typeface="Arial (Headings)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 bwMode="auto">
              <a:xfrm>
                <a:off x="5235517" y="2482023"/>
                <a:ext cx="873909" cy="104406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i="1"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>
                                    <a:latin typeface="Cambria Math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i="1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i="1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𝑁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sz="1400">
                  <a:latin typeface="Arial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35517" y="2482023"/>
                <a:ext cx="873909" cy="10440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 bwMode="auto">
              <a:xfrm>
                <a:off x="2670415" y="2390405"/>
                <a:ext cx="2538804" cy="119468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i="1"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>
                                        <a:latin typeface="Cambria Math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0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,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i="1">
                                    <a:latin typeface="Cambria Math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0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,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𝑁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i="1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i="1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r>
                                  <a:rPr i="1">
                                    <a:latin typeface="Cambria Math"/>
                                  </a:rPr>
                                  <m:t>⋱</m:t>
                                </m:r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i="1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i="1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𝑁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,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i="1">
                                    <a:latin typeface="Cambria Math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𝑁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, 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𝑁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sz="1400">
                  <a:latin typeface="Arial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70415" y="2390405"/>
                <a:ext cx="2538804" cy="11946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 bwMode="auto">
              <a:xfrm>
                <a:off x="4934828" y="2955382"/>
                <a:ext cx="576860" cy="21050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>
                          <a:latin typeface="Cambria Math"/>
                        </a:rPr>
                        <m:t>×</m:t>
                      </m:r>
                    </m:oMath>
                  </m:oMathPara>
                </a14:m>
                <a:endParaRPr sz="1200" b="1">
                  <a:latin typeface="Arial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4828" y="2955382"/>
                <a:ext cx="576860" cy="2105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 bwMode="auto">
              <a:xfrm>
                <a:off x="6638114" y="2405495"/>
                <a:ext cx="786589" cy="119712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>
                  <a:lnSpc>
                    <a:spcPct val="113999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i="1"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𝛼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>
                                    <a:latin typeface="Cambria Math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i="1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i="1">
                                          <a:latin typeface="Cambria Math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𝛼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′</m:t>
                                    </m:r>
                                  </m:e>
                                  <m:sub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𝑁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b="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sz="1400">
                  <a:latin typeface="Arial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38114" y="2405495"/>
                <a:ext cx="786589" cy="11971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ight Arrow 22"/>
          <p:cNvSpPr/>
          <p:nvPr/>
        </p:nvSpPr>
        <p:spPr bwMode="auto">
          <a:xfrm>
            <a:off x="6096000" y="2930215"/>
            <a:ext cx="468219" cy="266595"/>
          </a:xfrm>
          <a:prstGeom prst="rightArrow">
            <a:avLst>
              <a:gd name="adj1" fmla="val 50000"/>
              <a:gd name="adj2" fmla="val 50000"/>
            </a:avLst>
          </a:pr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3999"/>
              </a:lnSpc>
              <a:defRPr/>
            </a:pPr>
            <a:endParaRPr sz="1050"/>
          </a:p>
        </p:txBody>
      </p:sp>
      <p:grpSp>
        <p:nvGrpSpPr>
          <p:cNvPr id="25" name="Group 24"/>
          <p:cNvGrpSpPr/>
          <p:nvPr/>
        </p:nvGrpSpPr>
        <p:grpSpPr bwMode="auto">
          <a:xfrm>
            <a:off x="313377" y="1878526"/>
            <a:ext cx="1884675" cy="1647565"/>
            <a:chOff x="313377" y="1878526"/>
            <a:chExt cx="1884675" cy="16475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 bwMode="auto">
                <a:xfrm>
                  <a:off x="902436" y="2474649"/>
                  <a:ext cx="706558" cy="105144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>
                    <a:lnSpc>
                      <a:spcPct val="113999"/>
                    </a:lnSpc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i="1">
                                <a:latin typeface="Cambria Math" panose="02040503050406030204" pitchFamily="18" charset="0"/>
                                <a:ea typeface="Cambria Math"/>
                                <a:cs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i="1">
                                    <a:latin typeface="Cambria Math" panose="02040503050406030204" pitchFamily="18" charset="0"/>
                                    <a:ea typeface="Cambria Math"/>
                                    <a:cs typeface="Cambria Math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i="1">
                                          <a:latin typeface="Cambria Math" panose="02040503050406030204" pitchFamily="18" charset="0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b="0" i="1">
                                            <a:latin typeface="Cambria Math"/>
                                          </a:rPr>
                                          <m:t>0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i="1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r>
                                    <a:rPr lang="en-US" b="0" i="1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sz="1400">
                    <a:latin typeface="Arial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02436" y="2474649"/>
                  <a:ext cx="706558" cy="105144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 bwMode="auto">
                <a:xfrm>
                  <a:off x="313377" y="1878526"/>
                  <a:ext cx="1884675" cy="7017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1">
                  <a:spAutoFit/>
                </a:bodyPr>
                <a:lstStyle/>
                <a:p>
                  <a:pPr algn="ctr">
                    <a:lnSpc>
                      <a:spcPct val="113999"/>
                    </a:lnSpc>
                    <a:defRPr/>
                  </a:pPr>
                  <a:r>
                    <a:rPr sz="2000" b="1">
                      <a:latin typeface="Arial Narrow"/>
                      <a:ea typeface="Helvetica Neue Condensed"/>
                      <a:cs typeface="Arial Narrow"/>
                    </a:rPr>
                    <a:t>Initial State</a:t>
                  </a:r>
                  <a:br>
                    <a:rPr sz="2000" b="1">
                      <a:latin typeface="Arial Narrow"/>
                      <a:ea typeface="Helvetica Neue Condensed"/>
                      <a:cs typeface="Arial Narrow"/>
                    </a:rPr>
                  </a:b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>
                            <a:latin typeface="Cambria Math"/>
                            <a:ea typeface="Helvetica Neue Condensed"/>
                            <a:cs typeface="Helvetica Neue Condensed"/>
                          </a:rPr>
                          <m:t>|</m:t>
                        </m:r>
                        <m:r>
                          <a:rPr lang="en-US" sz="2000" b="1">
                            <a:latin typeface="Cambria Math"/>
                            <a:ea typeface="Helvetica Neue Condensed"/>
                            <a:cs typeface="Helvetica Neue Condensed"/>
                          </a:rPr>
                          <m:t>𝟎</m:t>
                        </m:r>
                        <m:r>
                          <a:rPr lang="en-US" sz="2000" b="1">
                            <a:latin typeface="Cambria Math"/>
                            <a:ea typeface="Helvetica Neue Condensed"/>
                            <a:cs typeface="Helvetica Neue Condensed"/>
                          </a:rPr>
                          <m:t>…</m:t>
                        </m:r>
                        <m:r>
                          <a:rPr lang="en-US" sz="2000" b="1">
                            <a:latin typeface="Cambria Math"/>
                            <a:ea typeface="Helvetica Neue Condensed"/>
                            <a:cs typeface="Helvetica Neue Condensed"/>
                          </a:rPr>
                          <m:t>𝟎</m:t>
                        </m:r>
                        <m:r>
                          <a:rPr lang="en-US" sz="2000" b="1">
                            <a:latin typeface="Cambria Math"/>
                            <a:ea typeface="Helvetica Neue Condensed"/>
                            <a:cs typeface="Helvetica Neue Condensed"/>
                          </a:rPr>
                          <m:t>⟩</m:t>
                        </m:r>
                      </m:oMath>
                    </m:oMathPara>
                  </a14:m>
                  <a:endParaRPr sz="2000" b="1">
                    <a:latin typeface="Arial Narrow"/>
                    <a:ea typeface="Helvetica Neue Condensed"/>
                    <a:cs typeface="Arial Narrow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3377" y="1878526"/>
                  <a:ext cx="1884675" cy="701731"/>
                </a:xfrm>
                <a:prstGeom prst="rect">
                  <a:avLst/>
                </a:prstGeom>
                <a:blipFill>
                  <a:blip r:embed="rId8"/>
                  <a:stretch>
                    <a:fillRect t="-7018" b="-10526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/>
          <p:cNvGrpSpPr/>
          <p:nvPr/>
        </p:nvGrpSpPr>
        <p:grpSpPr bwMode="auto">
          <a:xfrm>
            <a:off x="2600587" y="1878526"/>
            <a:ext cx="5050173" cy="2005577"/>
            <a:chOff x="2600587" y="1878526"/>
            <a:chExt cx="5050173" cy="2005577"/>
          </a:xfrm>
        </p:grpSpPr>
        <p:sp>
          <p:nvSpPr>
            <p:cNvPr id="27" name="TextBox 26"/>
            <p:cNvSpPr txBox="1"/>
            <p:nvPr/>
          </p:nvSpPr>
          <p:spPr bwMode="auto">
            <a:xfrm>
              <a:off x="3856271" y="1878526"/>
              <a:ext cx="2538804" cy="320665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>
                <a:lnSpc>
                  <a:spcPct val="113999"/>
                </a:lnSpc>
                <a:defRPr/>
              </a:pPr>
              <a:r>
                <a:rPr lang="en-US" sz="2000" b="1">
                  <a:latin typeface="Arial Narrow"/>
                  <a:ea typeface="Helvetica Neue Condensed"/>
                  <a:cs typeface="Arial Narrow"/>
                </a:rPr>
                <a:t>for every operation … </a:t>
              </a:r>
              <a:endParaRPr sz="2000" b="1">
                <a:latin typeface="Arial Narrow"/>
                <a:ea typeface="Helvetica Neue Condensed"/>
                <a:cs typeface="Arial Narrow"/>
              </a:endParaRPr>
            </a:p>
          </p:txBody>
        </p:sp>
        <p:sp>
          <p:nvSpPr>
            <p:cNvPr id="28" name="Rounded Rectangle 27"/>
            <p:cNvSpPr/>
            <p:nvPr/>
          </p:nvSpPr>
          <p:spPr bwMode="auto">
            <a:xfrm>
              <a:off x="2600587" y="2273417"/>
              <a:ext cx="5050173" cy="1610686"/>
            </a:xfrm>
            <a:prstGeom prst="roundRect">
              <a:avLst>
                <a:gd name="adj" fmla="val 16667"/>
              </a:avLst>
            </a:prstGeom>
            <a:no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3999"/>
                </a:lnSpc>
                <a:defRPr/>
              </a:pPr>
              <a:endParaRPr/>
            </a:p>
          </p:txBody>
        </p:sp>
      </p:grpSp>
      <p:sp>
        <p:nvSpPr>
          <p:cNvPr id="30" name="Right Arrow 29"/>
          <p:cNvSpPr/>
          <p:nvPr/>
        </p:nvSpPr>
        <p:spPr bwMode="auto">
          <a:xfrm>
            <a:off x="1837788" y="2911148"/>
            <a:ext cx="468219" cy="266595"/>
          </a:xfrm>
          <a:prstGeom prst="rightArrow">
            <a:avLst>
              <a:gd name="adj1" fmla="val 50000"/>
              <a:gd name="adj2" fmla="val 50000"/>
            </a:avLst>
          </a:pr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3999"/>
              </a:lnSpc>
              <a:defRPr/>
            </a:pPr>
            <a:endParaRPr sz="1050"/>
          </a:p>
        </p:txBody>
      </p:sp>
      <p:sp>
        <p:nvSpPr>
          <p:cNvPr id="32" name="Rounded Rectangle 31"/>
          <p:cNvSpPr/>
          <p:nvPr/>
        </p:nvSpPr>
        <p:spPr bwMode="auto">
          <a:xfrm>
            <a:off x="2708544" y="2390405"/>
            <a:ext cx="4847269" cy="1378000"/>
          </a:xfrm>
          <a:prstGeom prst="roundRect">
            <a:avLst>
              <a:gd name="adj" fmla="val 16667"/>
            </a:avLst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3999"/>
              </a:lnSpc>
              <a:defRPr/>
            </a:pPr>
            <a:endParaRPr/>
          </a:p>
        </p:txBody>
      </p:sp>
      <p:pic>
        <p:nvPicPr>
          <p:cNvPr id="31" name="Graphic 30" descr="Single gear with solid fil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 bwMode="auto">
          <a:xfrm>
            <a:off x="4782964" y="2603435"/>
            <a:ext cx="914400" cy="914400"/>
          </a:xfrm>
          <a:prstGeom prst="rect">
            <a:avLst/>
          </a:prstGeom>
        </p:spPr>
      </p:pic>
      <p:sp>
        <p:nvSpPr>
          <p:cNvPr id="33" name="Right Arrow 32"/>
          <p:cNvSpPr/>
          <p:nvPr/>
        </p:nvSpPr>
        <p:spPr bwMode="auto">
          <a:xfrm>
            <a:off x="7772161" y="2905653"/>
            <a:ext cx="468219" cy="266595"/>
          </a:xfrm>
          <a:prstGeom prst="rightArrow">
            <a:avLst>
              <a:gd name="adj1" fmla="val 50000"/>
              <a:gd name="adj2" fmla="val 50000"/>
            </a:avLst>
          </a:pr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3999"/>
              </a:lnSpc>
              <a:defRPr/>
            </a:pPr>
            <a:endParaRPr sz="1050"/>
          </a:p>
        </p:txBody>
      </p:sp>
      <p:grpSp>
        <p:nvGrpSpPr>
          <p:cNvPr id="34" name="Group 33"/>
          <p:cNvGrpSpPr/>
          <p:nvPr/>
        </p:nvGrpSpPr>
        <p:grpSpPr bwMode="auto">
          <a:xfrm>
            <a:off x="7779539" y="1878526"/>
            <a:ext cx="1884675" cy="1643239"/>
            <a:chOff x="313377" y="1878526"/>
            <a:chExt cx="1884675" cy="16432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 bwMode="auto">
                <a:xfrm>
                  <a:off x="902436" y="2478979"/>
                  <a:ext cx="706558" cy="104278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>
                    <a:lnSpc>
                      <a:spcPct val="113999"/>
                    </a:lnSpc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i="1">
                                <a:latin typeface="Cambria Math" panose="02040503050406030204" pitchFamily="18" charset="0"/>
                                <a:ea typeface="Cambria Math"/>
                                <a:cs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i="1">
                                    <a:latin typeface="Cambria Math" panose="02040503050406030204" pitchFamily="18" charset="0"/>
                                    <a:ea typeface="Cambria Math"/>
                                    <a:cs typeface="Cambria Math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b="0" i="1">
                                          <a:latin typeface="Cambria Math" panose="02040503050406030204" pitchFamily="18" charset="0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i="1">
                                          <a:latin typeface="Cambria Math" panose="02040503050406030204" pitchFamily="18" charset="0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i="1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i="1">
                                            <a:latin typeface="Cambria Math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b="0" i="1">
                                          <a:latin typeface="Cambria Math" panose="02040503050406030204" pitchFamily="18" charset="0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>
                                          <a:latin typeface="Cambria Math"/>
                                        </a:rPr>
                                        <m:t>𝑁</m:t>
                                      </m:r>
                                      <m:r>
                                        <a:rPr lang="en-US" b="0" i="1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en-US" b="0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sz="1400">
                    <a:latin typeface="Arial"/>
                  </a:endParaRPr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02436" y="2478979"/>
                  <a:ext cx="706558" cy="1042786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 bwMode="auto">
                <a:xfrm>
                  <a:off x="313377" y="1878526"/>
                  <a:ext cx="1884675" cy="7017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1">
                  <a:spAutoFit/>
                </a:bodyPr>
                <a:lstStyle/>
                <a:p>
                  <a:pPr algn="ctr">
                    <a:lnSpc>
                      <a:spcPct val="113999"/>
                    </a:lnSpc>
                    <a:defRPr/>
                  </a:pPr>
                  <a:r>
                    <a:rPr sz="2000" b="1">
                      <a:latin typeface="Arial Narrow"/>
                      <a:ea typeface="Helvetica Neue Condensed"/>
                      <a:cs typeface="Arial Narrow"/>
                    </a:rPr>
                    <a:t>Final State</a:t>
                  </a:r>
                  <a:br>
                    <a:rPr sz="2000" b="1">
                      <a:latin typeface="Arial Narrow"/>
                      <a:ea typeface="Helvetica Neue Condensed"/>
                      <a:cs typeface="Arial Narrow"/>
                    </a:rPr>
                  </a:b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>
                            <a:latin typeface="Cambria Math"/>
                            <a:ea typeface="Helvetica Neue Condensed"/>
                            <a:cs typeface="Helvetica Neue Condensed"/>
                          </a:rPr>
                          <m:t>|</m:t>
                        </m:r>
                        <m:r>
                          <a:rPr lang="en-US" sz="2000" b="1">
                            <a:latin typeface="Cambria Math"/>
                            <a:ea typeface="Helvetica Neue Condensed"/>
                            <a:cs typeface="Helvetica Neue Condensed"/>
                          </a:rPr>
                          <m:t>𝝍</m:t>
                        </m:r>
                        <m:r>
                          <a:rPr lang="en-US" sz="2000" b="1">
                            <a:latin typeface="Cambria Math"/>
                            <a:ea typeface="Helvetica Neue Condensed"/>
                            <a:cs typeface="Helvetica Neue Condensed"/>
                          </a:rPr>
                          <m:t>⟩</m:t>
                        </m:r>
                      </m:oMath>
                    </m:oMathPara>
                  </a14:m>
                  <a:endParaRPr sz="2000" b="1">
                    <a:latin typeface="Arial Narrow"/>
                    <a:ea typeface="Helvetica Neue Condensed"/>
                    <a:cs typeface="Arial Narrow"/>
                  </a:endParaRPr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3377" y="1878526"/>
                  <a:ext cx="1884675" cy="701731"/>
                </a:xfrm>
                <a:prstGeom prst="rect">
                  <a:avLst/>
                </a:prstGeom>
                <a:blipFill>
                  <a:blip r:embed="rId12"/>
                  <a:stretch>
                    <a:fillRect t="-7018" b="-10526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9" name="Group 58"/>
          <p:cNvGrpSpPr/>
          <p:nvPr/>
        </p:nvGrpSpPr>
        <p:grpSpPr bwMode="auto">
          <a:xfrm>
            <a:off x="8332227" y="4339434"/>
            <a:ext cx="779295" cy="779295"/>
            <a:chOff x="8332227" y="4339434"/>
            <a:chExt cx="779295" cy="779295"/>
          </a:xfrm>
        </p:grpSpPr>
        <p:sp>
          <p:nvSpPr>
            <p:cNvPr id="37" name="Rectangle 36"/>
            <p:cNvSpPr>
              <a:spLocks noChangeAspect="1"/>
            </p:cNvSpPr>
            <p:nvPr/>
          </p:nvSpPr>
          <p:spPr bwMode="auto">
            <a:xfrm>
              <a:off x="8332227" y="4339434"/>
              <a:ext cx="779295" cy="779295"/>
            </a:xfrm>
            <a:prstGeom prst="rect">
              <a:avLst/>
            </a:prstGeom>
            <a:solidFill>
              <a:srgbClr val="FFFFFF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3999"/>
                </a:lnSpc>
                <a:defRPr/>
              </a:pPr>
              <a:endParaRPr/>
            </a:p>
          </p:txBody>
        </p:sp>
        <p:pic>
          <p:nvPicPr>
            <p:cNvPr id="57" name="Picture 56" descr="A blue and black gauge&#10;&#10;Description automatically generated"/>
            <p:cNvPicPr>
              <a:picLocks noChangeAspect="1"/>
            </p:cNvPicPr>
            <p:nvPr/>
          </p:nvPicPr>
          <p:blipFill>
            <a:blip r:embed="rId13"/>
            <a:srcRect l="34535" t="35453" r="34521" b="34583"/>
            <a:stretch/>
          </p:blipFill>
          <p:spPr bwMode="auto">
            <a:xfrm>
              <a:off x="8398684" y="4544410"/>
              <a:ext cx="673537" cy="366877"/>
            </a:xfrm>
            <a:prstGeom prst="rect">
              <a:avLst/>
            </a:prstGeom>
          </p:spPr>
        </p:pic>
      </p:grpSp>
      <p:sp>
        <p:nvSpPr>
          <p:cNvPr id="58" name="Right Arrow 57"/>
          <p:cNvSpPr/>
          <p:nvPr/>
        </p:nvSpPr>
        <p:spPr bwMode="auto">
          <a:xfrm rot="5400000">
            <a:off x="8487765" y="3797302"/>
            <a:ext cx="468219" cy="266595"/>
          </a:xfrm>
          <a:prstGeom prst="rightArrow">
            <a:avLst>
              <a:gd name="adj1" fmla="val 50000"/>
              <a:gd name="adj2" fmla="val 50000"/>
            </a:avLst>
          </a:pr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3999"/>
              </a:lnSpc>
              <a:defRPr/>
            </a:pPr>
            <a:endParaRPr sz="10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 bwMode="auto">
              <a:xfrm>
                <a:off x="7367402" y="5130171"/>
                <a:ext cx="2736099" cy="32656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1">
                <a:spAutoFit/>
              </a:bodyPr>
              <a:lstStyle/>
              <a:p>
                <a:pPr algn="ctr">
                  <a:lnSpc>
                    <a:spcPct val="113999"/>
                  </a:lnSpc>
                  <a:defRPr/>
                </a:pPr>
                <a14:m>
                  <m:oMath xmlns:m="http://schemas.openxmlformats.org/officeDocument/2006/math">
                    <m:r>
                      <a:rPr lang="en-US" sz="2000" b="1">
                        <a:latin typeface="Cambria Math"/>
                        <a:ea typeface="Helvetica Neue Condensed"/>
                        <a:cs typeface="Helvetica Neue Condensed"/>
                      </a:rPr>
                      <m:t>|</m:t>
                    </m:r>
                    <m:r>
                      <a:rPr lang="en-US" sz="2000" b="1">
                        <a:latin typeface="Cambria Math"/>
                        <a:ea typeface="Helvetica Neue Condensed"/>
                        <a:cs typeface="Helvetica Neue Condensed"/>
                      </a:rPr>
                      <m:t>𝒊</m:t>
                    </m:r>
                    <m:r>
                      <a:rPr lang="en-US" sz="2000" b="1">
                        <a:latin typeface="Cambria Math"/>
                        <a:ea typeface="Helvetica Neue Condensed"/>
                        <a:cs typeface="Helvetica Neue Condensed"/>
                      </a:rPr>
                      <m:t>⟩</m:t>
                    </m:r>
                  </m:oMath>
                </a14:m>
                <a:r>
                  <a:rPr sz="2000" b="1">
                    <a:latin typeface="Arial Narrow"/>
                    <a:ea typeface="Helvetica Neue Condensed"/>
                    <a:cs typeface="Arial Narrow"/>
                  </a:rPr>
                  <a:t> with probability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1" i="1">
                            <a:latin typeface="Cambria Math" panose="02040503050406030204" pitchFamily="18" charset="0"/>
                            <a:ea typeface="Helvetica Neue Condensed"/>
                            <a:cs typeface="Helvetica Neue Condensed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b="1" i="1">
                                <a:latin typeface="Cambria Math" panose="02040503050406030204" pitchFamily="18" charset="0"/>
                                <a:ea typeface="Helvetica Neue Condensed"/>
                                <a:cs typeface="Helvetica Neue Condensed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1" i="1">
                                    <a:latin typeface="Cambria Math" panose="02040503050406030204" pitchFamily="18" charset="0"/>
                                    <a:ea typeface="Helvetica Neue Condensed"/>
                                    <a:cs typeface="Helvetica Neue Condensed"/>
                                  </a:rPr>
                                </m:ctrlPr>
                              </m:sSubPr>
                              <m:e>
                                <m:r>
                                  <a:rPr lang="en-US" sz="2000" b="1">
                                    <a:latin typeface="Cambria Math"/>
                                    <a:ea typeface="Helvetica Neue Condensed"/>
                                    <a:cs typeface="Helvetica Neue Condensed"/>
                                  </a:rPr>
                                  <m:t>𝜶</m:t>
                                </m:r>
                              </m:e>
                              <m:sub>
                                <m:r>
                                  <a:rPr lang="en-US" sz="2000" b="1">
                                    <a:latin typeface="Cambria Math"/>
                                    <a:ea typeface="Helvetica Neue Condensed"/>
                                    <a:cs typeface="Helvetica Neue Condensed"/>
                                  </a:rPr>
                                  <m:t>𝒊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000" b="1">
                            <a:latin typeface="Cambria Math"/>
                            <a:ea typeface="Helvetica Neue Condensed"/>
                            <a:cs typeface="Helvetica Neue Condensed"/>
                          </a:rPr>
                          <m:t>𝟐</m:t>
                        </m:r>
                      </m:sup>
                    </m:sSup>
                  </m:oMath>
                </a14:m>
                <a:endParaRPr sz="2000" b="1">
                  <a:latin typeface="Arial Narrow"/>
                  <a:ea typeface="Helvetica Neue Condensed"/>
                  <a:cs typeface="Arial Narrow"/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67402" y="5130171"/>
                <a:ext cx="2736099" cy="326564"/>
              </a:xfrm>
              <a:prstGeom prst="rect">
                <a:avLst/>
              </a:prstGeom>
              <a:blipFill>
                <a:blip r:embed="rId14"/>
                <a:stretch>
                  <a:fillRect l="-926" t="-26923" b="-4230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Bent Arrow 60"/>
          <p:cNvSpPr/>
          <p:nvPr/>
        </p:nvSpPr>
        <p:spPr bwMode="auto">
          <a:xfrm rot="16199999">
            <a:off x="4041902" y="650205"/>
            <a:ext cx="1218764" cy="7178198"/>
          </a:xfrm>
          <a:prstGeom prst="bentArrow">
            <a:avLst>
              <a:gd name="adj1" fmla="val 10612"/>
              <a:gd name="adj2" fmla="val 16285"/>
              <a:gd name="adj3" fmla="val 28031"/>
              <a:gd name="adj4" fmla="val 4089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3999"/>
              </a:lnSpc>
              <a:defRPr/>
            </a:pPr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w="http://schemas.openxmlformats.org/wordprocessingml/2006/main" xmlns:m="http://schemas.openxmlformats.org/officeDocument/2006/math" xmlns="">
      <p:transition spd="slow" advClick="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 animBg="1"/>
      <p:bldP spid="32" grpId="1" animBg="1"/>
      <p:bldP spid="33" grpId="0" animBg="1"/>
      <p:bldP spid="58" grpId="0" animBg="1"/>
      <p:bldP spid="60" grpId="0"/>
      <p:bldP spid="6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2"/>
          <p:cNvGrpSpPr/>
          <p:nvPr/>
        </p:nvGrpSpPr>
        <p:grpSpPr>
          <a:xfrm>
            <a:off x="10957966" y="431999"/>
            <a:ext cx="806281" cy="424689"/>
            <a:chOff x="0" y="0"/>
            <a:chExt cx="806281" cy="424688"/>
          </a:xfrm>
        </p:grpSpPr>
        <p:sp>
          <p:nvSpPr>
            <p:cNvPr id="3" name="shape 3"/>
            <p:cNvSpPr/>
            <p:nvPr/>
          </p:nvSpPr>
          <p:spPr>
            <a:xfrm>
              <a:off x="76257" y="348859"/>
              <a:ext cx="76274" cy="758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shape 4"/>
            <p:cNvSpPr/>
            <p:nvPr/>
          </p:nvSpPr>
          <p:spPr>
            <a:xfrm>
              <a:off x="239626" y="348859"/>
              <a:ext cx="239797" cy="758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shape 5"/>
            <p:cNvSpPr/>
            <p:nvPr/>
          </p:nvSpPr>
          <p:spPr>
            <a:xfrm>
              <a:off x="566878" y="348859"/>
              <a:ext cx="76252" cy="758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shape 6"/>
            <p:cNvSpPr/>
            <p:nvPr/>
          </p:nvSpPr>
          <p:spPr>
            <a:xfrm>
              <a:off x="730747" y="348859"/>
              <a:ext cx="75535" cy="758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shape 7"/>
            <p:cNvSpPr/>
            <p:nvPr/>
          </p:nvSpPr>
          <p:spPr>
            <a:xfrm>
              <a:off x="76257" y="76229"/>
              <a:ext cx="76274" cy="2726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shape 8"/>
            <p:cNvSpPr/>
            <p:nvPr/>
          </p:nvSpPr>
          <p:spPr>
            <a:xfrm>
              <a:off x="239626" y="76229"/>
              <a:ext cx="76423" cy="2726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shape 9"/>
            <p:cNvSpPr/>
            <p:nvPr/>
          </p:nvSpPr>
          <p:spPr>
            <a:xfrm>
              <a:off x="403163" y="76229"/>
              <a:ext cx="76260" cy="2726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shape 10"/>
            <p:cNvSpPr/>
            <p:nvPr/>
          </p:nvSpPr>
          <p:spPr>
            <a:xfrm>
              <a:off x="566878" y="76229"/>
              <a:ext cx="76252" cy="2726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shape 11"/>
            <p:cNvSpPr/>
            <p:nvPr/>
          </p:nvSpPr>
          <p:spPr>
            <a:xfrm>
              <a:off x="730747" y="76229"/>
              <a:ext cx="75535" cy="2726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shape 12"/>
            <p:cNvSpPr/>
            <p:nvPr/>
          </p:nvSpPr>
          <p:spPr>
            <a:xfrm>
              <a:off x="0" y="0"/>
              <a:ext cx="316049" cy="762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shape 13"/>
            <p:cNvSpPr/>
            <p:nvPr/>
          </p:nvSpPr>
          <p:spPr>
            <a:xfrm>
              <a:off x="403163" y="0"/>
              <a:ext cx="403119" cy="762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14" name="shape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60800" y="3848100"/>
            <a:ext cx="6426200" cy="876300"/>
          </a:xfrm>
          <a:prstGeom prst="rect">
            <a:avLst/>
          </a:prstGeom>
        </p:spPr>
      </p:pic>
      <p:pic>
        <p:nvPicPr>
          <p:cNvPr id="15" name="shape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8900" y="2692400"/>
            <a:ext cx="5727700" cy="876300"/>
          </a:xfrm>
          <a:prstGeom prst="rect">
            <a:avLst/>
          </a:prstGeom>
        </p:spPr>
      </p:pic>
      <p:grpSp>
        <p:nvGrpSpPr>
          <p:cNvPr id="16" name="shape 16"/>
          <p:cNvGrpSpPr/>
          <p:nvPr/>
        </p:nvGrpSpPr>
        <p:grpSpPr>
          <a:xfrm>
            <a:off x="9751509" y="2814780"/>
            <a:ext cx="130484" cy="583849"/>
            <a:chOff x="0" y="0"/>
            <a:chExt cx="130484" cy="583848"/>
          </a:xfrm>
        </p:grpSpPr>
        <p:sp>
          <p:nvSpPr>
            <p:cNvPr id="17" name="shape 17"/>
            <p:cNvSpPr/>
            <p:nvPr/>
          </p:nvSpPr>
          <p:spPr>
            <a:xfrm>
              <a:off x="0" y="0"/>
              <a:ext cx="73254" cy="116009"/>
            </a:xfrm>
            <a:custGeom>
              <a:avLst/>
              <a:gdLst/>
              <a:ahLst/>
              <a:cxnLst/>
              <a:rect l="0" t="0" r="0" b="0"/>
              <a:pathLst>
                <a:path w="73254" h="116009">
                  <a:moveTo>
                    <a:pt x="71728" y="0"/>
                  </a:moveTo>
                  <a:lnTo>
                    <a:pt x="66482" y="4189"/>
                  </a:lnTo>
                  <a:lnTo>
                    <a:pt x="59519" y="12946"/>
                  </a:lnTo>
                  <a:lnTo>
                    <a:pt x="53446" y="3809"/>
                  </a:lnTo>
                  <a:lnTo>
                    <a:pt x="42732" y="3809"/>
                  </a:lnTo>
                  <a:lnTo>
                    <a:pt x="54559" y="11234"/>
                  </a:lnTo>
                  <a:lnTo>
                    <a:pt x="57230" y="19801"/>
                  </a:lnTo>
                  <a:lnTo>
                    <a:pt x="56467" y="22846"/>
                  </a:lnTo>
                  <a:lnTo>
                    <a:pt x="47310" y="58638"/>
                  </a:lnTo>
                  <a:lnTo>
                    <a:pt x="44257" y="65493"/>
                  </a:lnTo>
                  <a:lnTo>
                    <a:pt x="35673" y="73965"/>
                  </a:lnTo>
                  <a:lnTo>
                    <a:pt x="23655" y="78439"/>
                  </a:lnTo>
                  <a:lnTo>
                    <a:pt x="15070" y="73679"/>
                  </a:lnTo>
                  <a:lnTo>
                    <a:pt x="12209" y="60923"/>
                  </a:lnTo>
                  <a:lnTo>
                    <a:pt x="15356" y="41028"/>
                  </a:lnTo>
                  <a:lnTo>
                    <a:pt x="21365" y="22846"/>
                  </a:lnTo>
                  <a:lnTo>
                    <a:pt x="31762" y="8473"/>
                  </a:lnTo>
                  <a:lnTo>
                    <a:pt x="42732" y="3809"/>
                  </a:lnTo>
                  <a:lnTo>
                    <a:pt x="53446" y="3809"/>
                  </a:lnTo>
                  <a:lnTo>
                    <a:pt x="53129" y="3332"/>
                  </a:lnTo>
                  <a:lnTo>
                    <a:pt x="42732" y="0"/>
                  </a:lnTo>
                  <a:lnTo>
                    <a:pt x="27363" y="4581"/>
                  </a:lnTo>
                  <a:lnTo>
                    <a:pt x="13639" y="16659"/>
                  </a:lnTo>
                  <a:lnTo>
                    <a:pt x="3780" y="33734"/>
                  </a:lnTo>
                  <a:lnTo>
                    <a:pt x="0" y="53308"/>
                  </a:lnTo>
                  <a:lnTo>
                    <a:pt x="6868" y="74631"/>
                  </a:lnTo>
                  <a:lnTo>
                    <a:pt x="22892" y="82247"/>
                  </a:lnTo>
                  <a:lnTo>
                    <a:pt x="36245" y="77963"/>
                  </a:lnTo>
                  <a:lnTo>
                    <a:pt x="45021" y="70824"/>
                  </a:lnTo>
                  <a:lnTo>
                    <a:pt x="38153" y="98240"/>
                  </a:lnTo>
                  <a:lnTo>
                    <a:pt x="36627" y="104586"/>
                  </a:lnTo>
                  <a:lnTo>
                    <a:pt x="32335" y="109917"/>
                  </a:lnTo>
                  <a:lnTo>
                    <a:pt x="22892" y="110678"/>
                  </a:lnTo>
                  <a:lnTo>
                    <a:pt x="19077" y="113723"/>
                  </a:lnTo>
                  <a:lnTo>
                    <a:pt x="22129" y="116008"/>
                  </a:lnTo>
                  <a:lnTo>
                    <a:pt x="29760" y="115247"/>
                  </a:lnTo>
                  <a:lnTo>
                    <a:pt x="48836" y="115247"/>
                  </a:lnTo>
                  <a:lnTo>
                    <a:pt x="57230" y="116008"/>
                  </a:lnTo>
                  <a:lnTo>
                    <a:pt x="61045" y="112201"/>
                  </a:lnTo>
                  <a:lnTo>
                    <a:pt x="56467" y="110678"/>
                  </a:lnTo>
                  <a:lnTo>
                    <a:pt x="48741" y="109726"/>
                  </a:lnTo>
                  <a:lnTo>
                    <a:pt x="47310" y="107631"/>
                  </a:lnTo>
                  <a:lnTo>
                    <a:pt x="48074" y="104586"/>
                  </a:lnTo>
                  <a:lnTo>
                    <a:pt x="73254" y="1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shape 18"/>
            <p:cNvSpPr/>
            <p:nvPr/>
          </p:nvSpPr>
          <p:spPr>
            <a:xfrm>
              <a:off x="78595" y="23608"/>
              <a:ext cx="50363" cy="84024"/>
            </a:xfrm>
            <a:custGeom>
              <a:avLst/>
              <a:gdLst/>
              <a:ahLst/>
              <a:cxnLst/>
              <a:rect l="0" t="0" r="0" b="0"/>
              <a:pathLst>
                <a:path w="50363" h="84024">
                  <a:moveTo>
                    <a:pt x="23655" y="0"/>
                  </a:moveTo>
                  <a:lnTo>
                    <a:pt x="6391" y="7139"/>
                  </a:lnTo>
                  <a:lnTo>
                    <a:pt x="0" y="22846"/>
                  </a:lnTo>
                  <a:lnTo>
                    <a:pt x="3148" y="28844"/>
                  </a:lnTo>
                  <a:lnTo>
                    <a:pt x="6869" y="29701"/>
                  </a:lnTo>
                  <a:lnTo>
                    <a:pt x="10778" y="28273"/>
                  </a:lnTo>
                  <a:lnTo>
                    <a:pt x="12972" y="22846"/>
                  </a:lnTo>
                  <a:lnTo>
                    <a:pt x="6869" y="15993"/>
                  </a:lnTo>
                  <a:lnTo>
                    <a:pt x="4579" y="16754"/>
                  </a:lnTo>
                  <a:lnTo>
                    <a:pt x="11637" y="7139"/>
                  </a:lnTo>
                  <a:lnTo>
                    <a:pt x="22129" y="3808"/>
                  </a:lnTo>
                  <a:lnTo>
                    <a:pt x="34816" y="10091"/>
                  </a:lnTo>
                  <a:lnTo>
                    <a:pt x="38917" y="24370"/>
                  </a:lnTo>
                  <a:lnTo>
                    <a:pt x="35006" y="39029"/>
                  </a:lnTo>
                  <a:lnTo>
                    <a:pt x="25945" y="52546"/>
                  </a:lnTo>
                  <a:lnTo>
                    <a:pt x="1527" y="79454"/>
                  </a:lnTo>
                  <a:lnTo>
                    <a:pt x="0" y="84024"/>
                  </a:lnTo>
                  <a:lnTo>
                    <a:pt x="47310" y="84024"/>
                  </a:lnTo>
                  <a:lnTo>
                    <a:pt x="50362" y="61685"/>
                  </a:lnTo>
                  <a:lnTo>
                    <a:pt x="47310" y="61685"/>
                  </a:lnTo>
                  <a:lnTo>
                    <a:pt x="46070" y="68254"/>
                  </a:lnTo>
                  <a:lnTo>
                    <a:pt x="44259" y="73108"/>
                  </a:lnTo>
                  <a:lnTo>
                    <a:pt x="39108" y="73775"/>
                  </a:lnTo>
                  <a:lnTo>
                    <a:pt x="32812" y="73870"/>
                  </a:lnTo>
                  <a:lnTo>
                    <a:pt x="9920" y="73870"/>
                  </a:lnTo>
                  <a:lnTo>
                    <a:pt x="22892" y="60923"/>
                  </a:lnTo>
                  <a:lnTo>
                    <a:pt x="44067" y="40933"/>
                  </a:lnTo>
                  <a:lnTo>
                    <a:pt x="50362" y="24370"/>
                  </a:lnTo>
                  <a:lnTo>
                    <a:pt x="42732" y="67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shape 19"/>
            <p:cNvSpPr/>
            <p:nvPr/>
          </p:nvSpPr>
          <p:spPr>
            <a:xfrm>
              <a:off x="0" y="234047"/>
              <a:ext cx="73254" cy="115755"/>
            </a:xfrm>
            <a:custGeom>
              <a:avLst/>
              <a:gdLst/>
              <a:ahLst/>
              <a:cxnLst/>
              <a:rect l="0" t="0" r="0" b="0"/>
              <a:pathLst>
                <a:path w="73254" h="115755">
                  <a:moveTo>
                    <a:pt x="71728" y="0"/>
                  </a:moveTo>
                  <a:lnTo>
                    <a:pt x="66482" y="4189"/>
                  </a:lnTo>
                  <a:lnTo>
                    <a:pt x="59519" y="12946"/>
                  </a:lnTo>
                  <a:lnTo>
                    <a:pt x="53259" y="3808"/>
                  </a:lnTo>
                  <a:lnTo>
                    <a:pt x="42732" y="3808"/>
                  </a:lnTo>
                  <a:lnTo>
                    <a:pt x="54559" y="11233"/>
                  </a:lnTo>
                  <a:lnTo>
                    <a:pt x="57230" y="19801"/>
                  </a:lnTo>
                  <a:lnTo>
                    <a:pt x="56467" y="22846"/>
                  </a:lnTo>
                  <a:lnTo>
                    <a:pt x="47310" y="58639"/>
                  </a:lnTo>
                  <a:lnTo>
                    <a:pt x="44257" y="65493"/>
                  </a:lnTo>
                  <a:lnTo>
                    <a:pt x="35673" y="73965"/>
                  </a:lnTo>
                  <a:lnTo>
                    <a:pt x="23655" y="78439"/>
                  </a:lnTo>
                  <a:lnTo>
                    <a:pt x="15070" y="73679"/>
                  </a:lnTo>
                  <a:lnTo>
                    <a:pt x="12209" y="60923"/>
                  </a:lnTo>
                  <a:lnTo>
                    <a:pt x="15356" y="41029"/>
                  </a:lnTo>
                  <a:lnTo>
                    <a:pt x="21365" y="22846"/>
                  </a:lnTo>
                  <a:lnTo>
                    <a:pt x="31762" y="8758"/>
                  </a:lnTo>
                  <a:lnTo>
                    <a:pt x="42732" y="3808"/>
                  </a:lnTo>
                  <a:lnTo>
                    <a:pt x="53259" y="3808"/>
                  </a:lnTo>
                  <a:lnTo>
                    <a:pt x="53129" y="3618"/>
                  </a:lnTo>
                  <a:lnTo>
                    <a:pt x="42732" y="0"/>
                  </a:lnTo>
                  <a:lnTo>
                    <a:pt x="27363" y="4581"/>
                  </a:lnTo>
                  <a:lnTo>
                    <a:pt x="13639" y="16659"/>
                  </a:lnTo>
                  <a:lnTo>
                    <a:pt x="3780" y="33734"/>
                  </a:lnTo>
                  <a:lnTo>
                    <a:pt x="0" y="53308"/>
                  </a:lnTo>
                  <a:lnTo>
                    <a:pt x="6868" y="74631"/>
                  </a:lnTo>
                  <a:lnTo>
                    <a:pt x="22892" y="82247"/>
                  </a:lnTo>
                  <a:lnTo>
                    <a:pt x="36245" y="77963"/>
                  </a:lnTo>
                  <a:lnTo>
                    <a:pt x="45021" y="70824"/>
                  </a:lnTo>
                  <a:lnTo>
                    <a:pt x="38153" y="98240"/>
                  </a:lnTo>
                  <a:lnTo>
                    <a:pt x="36627" y="104332"/>
                  </a:lnTo>
                  <a:lnTo>
                    <a:pt x="32335" y="109662"/>
                  </a:lnTo>
                  <a:lnTo>
                    <a:pt x="22892" y="110424"/>
                  </a:lnTo>
                  <a:lnTo>
                    <a:pt x="19077" y="113469"/>
                  </a:lnTo>
                  <a:lnTo>
                    <a:pt x="22129" y="115754"/>
                  </a:lnTo>
                  <a:lnTo>
                    <a:pt x="29760" y="114993"/>
                  </a:lnTo>
                  <a:lnTo>
                    <a:pt x="48836" y="114993"/>
                  </a:lnTo>
                  <a:lnTo>
                    <a:pt x="57230" y="115754"/>
                  </a:lnTo>
                  <a:lnTo>
                    <a:pt x="61045" y="111947"/>
                  </a:lnTo>
                  <a:lnTo>
                    <a:pt x="56467" y="110424"/>
                  </a:lnTo>
                  <a:lnTo>
                    <a:pt x="48741" y="109472"/>
                  </a:lnTo>
                  <a:lnTo>
                    <a:pt x="47310" y="107377"/>
                  </a:lnTo>
                  <a:lnTo>
                    <a:pt x="48074" y="104332"/>
                  </a:lnTo>
                  <a:lnTo>
                    <a:pt x="73254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shape 20"/>
            <p:cNvSpPr/>
            <p:nvPr/>
          </p:nvSpPr>
          <p:spPr>
            <a:xfrm>
              <a:off x="83174" y="257655"/>
              <a:ext cx="41968" cy="83769"/>
            </a:xfrm>
            <a:custGeom>
              <a:avLst/>
              <a:gdLst/>
              <a:ahLst/>
              <a:cxnLst/>
              <a:rect l="0" t="0" r="0" b="0"/>
              <a:pathLst>
                <a:path w="41968" h="83769">
                  <a:moveTo>
                    <a:pt x="23654" y="0"/>
                  </a:moveTo>
                  <a:lnTo>
                    <a:pt x="10396" y="6663"/>
                  </a:lnTo>
                  <a:lnTo>
                    <a:pt x="0" y="7615"/>
                  </a:lnTo>
                  <a:lnTo>
                    <a:pt x="0" y="12184"/>
                  </a:lnTo>
                  <a:lnTo>
                    <a:pt x="6963" y="11708"/>
                  </a:lnTo>
                  <a:lnTo>
                    <a:pt x="16788" y="8377"/>
                  </a:lnTo>
                  <a:lnTo>
                    <a:pt x="16788" y="73870"/>
                  </a:lnTo>
                  <a:lnTo>
                    <a:pt x="15357" y="78629"/>
                  </a:lnTo>
                  <a:lnTo>
                    <a:pt x="5342" y="79962"/>
                  </a:lnTo>
                  <a:lnTo>
                    <a:pt x="763" y="79962"/>
                  </a:lnTo>
                  <a:lnTo>
                    <a:pt x="763" y="83769"/>
                  </a:lnTo>
                  <a:lnTo>
                    <a:pt x="11064" y="83769"/>
                  </a:lnTo>
                  <a:lnTo>
                    <a:pt x="21366" y="83769"/>
                  </a:lnTo>
                  <a:lnTo>
                    <a:pt x="31953" y="83769"/>
                  </a:lnTo>
                  <a:lnTo>
                    <a:pt x="41968" y="83769"/>
                  </a:lnTo>
                  <a:lnTo>
                    <a:pt x="41968" y="79962"/>
                  </a:lnTo>
                  <a:lnTo>
                    <a:pt x="38153" y="79962"/>
                  </a:lnTo>
                  <a:lnTo>
                    <a:pt x="28139" y="78629"/>
                  </a:lnTo>
                  <a:lnTo>
                    <a:pt x="26708" y="73870"/>
                  </a:lnTo>
                  <a:lnTo>
                    <a:pt x="26708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shape 21"/>
            <p:cNvSpPr/>
            <p:nvPr/>
          </p:nvSpPr>
          <p:spPr>
            <a:xfrm>
              <a:off x="0" y="467840"/>
              <a:ext cx="73254" cy="116009"/>
            </a:xfrm>
            <a:custGeom>
              <a:avLst/>
              <a:gdLst/>
              <a:ahLst/>
              <a:cxnLst/>
              <a:rect l="0" t="0" r="0" b="0"/>
              <a:pathLst>
                <a:path w="73254" h="116009">
                  <a:moveTo>
                    <a:pt x="71728" y="0"/>
                  </a:moveTo>
                  <a:lnTo>
                    <a:pt x="66482" y="4189"/>
                  </a:lnTo>
                  <a:lnTo>
                    <a:pt x="59519" y="12946"/>
                  </a:lnTo>
                  <a:lnTo>
                    <a:pt x="53259" y="3808"/>
                  </a:lnTo>
                  <a:lnTo>
                    <a:pt x="42732" y="3808"/>
                  </a:lnTo>
                  <a:lnTo>
                    <a:pt x="54559" y="11518"/>
                  </a:lnTo>
                  <a:lnTo>
                    <a:pt x="57230" y="19801"/>
                  </a:lnTo>
                  <a:lnTo>
                    <a:pt x="56467" y="22846"/>
                  </a:lnTo>
                  <a:lnTo>
                    <a:pt x="47310" y="58638"/>
                  </a:lnTo>
                  <a:lnTo>
                    <a:pt x="44257" y="65493"/>
                  </a:lnTo>
                  <a:lnTo>
                    <a:pt x="35673" y="73965"/>
                  </a:lnTo>
                  <a:lnTo>
                    <a:pt x="23655" y="78439"/>
                  </a:lnTo>
                  <a:lnTo>
                    <a:pt x="15070" y="73679"/>
                  </a:lnTo>
                  <a:lnTo>
                    <a:pt x="12209" y="60923"/>
                  </a:lnTo>
                  <a:lnTo>
                    <a:pt x="15356" y="41028"/>
                  </a:lnTo>
                  <a:lnTo>
                    <a:pt x="21365" y="22846"/>
                  </a:lnTo>
                  <a:lnTo>
                    <a:pt x="31762" y="8758"/>
                  </a:lnTo>
                  <a:lnTo>
                    <a:pt x="42732" y="3808"/>
                  </a:lnTo>
                  <a:lnTo>
                    <a:pt x="53259" y="3808"/>
                  </a:lnTo>
                  <a:lnTo>
                    <a:pt x="53129" y="3618"/>
                  </a:lnTo>
                  <a:lnTo>
                    <a:pt x="42732" y="0"/>
                  </a:lnTo>
                  <a:lnTo>
                    <a:pt x="27363" y="4581"/>
                  </a:lnTo>
                  <a:lnTo>
                    <a:pt x="13639" y="16659"/>
                  </a:lnTo>
                  <a:lnTo>
                    <a:pt x="3780" y="33734"/>
                  </a:lnTo>
                  <a:lnTo>
                    <a:pt x="0" y="53308"/>
                  </a:lnTo>
                  <a:lnTo>
                    <a:pt x="6868" y="74631"/>
                  </a:lnTo>
                  <a:lnTo>
                    <a:pt x="22892" y="82247"/>
                  </a:lnTo>
                  <a:lnTo>
                    <a:pt x="36245" y="77963"/>
                  </a:lnTo>
                  <a:lnTo>
                    <a:pt x="45021" y="70824"/>
                  </a:lnTo>
                  <a:lnTo>
                    <a:pt x="38153" y="98492"/>
                  </a:lnTo>
                  <a:lnTo>
                    <a:pt x="36627" y="105347"/>
                  </a:lnTo>
                  <a:lnTo>
                    <a:pt x="32335" y="110012"/>
                  </a:lnTo>
                  <a:lnTo>
                    <a:pt x="22892" y="110678"/>
                  </a:lnTo>
                  <a:lnTo>
                    <a:pt x="19077" y="114485"/>
                  </a:lnTo>
                  <a:lnTo>
                    <a:pt x="22129" y="116008"/>
                  </a:lnTo>
                  <a:lnTo>
                    <a:pt x="29760" y="115246"/>
                  </a:lnTo>
                  <a:lnTo>
                    <a:pt x="48836" y="115246"/>
                  </a:lnTo>
                  <a:lnTo>
                    <a:pt x="57230" y="116008"/>
                  </a:lnTo>
                  <a:lnTo>
                    <a:pt x="61045" y="112201"/>
                  </a:lnTo>
                  <a:lnTo>
                    <a:pt x="56467" y="110678"/>
                  </a:lnTo>
                  <a:lnTo>
                    <a:pt x="48741" y="109726"/>
                  </a:lnTo>
                  <a:lnTo>
                    <a:pt x="47310" y="107631"/>
                  </a:lnTo>
                  <a:lnTo>
                    <a:pt x="48074" y="104586"/>
                  </a:lnTo>
                  <a:lnTo>
                    <a:pt x="73254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shape 22"/>
            <p:cNvSpPr/>
            <p:nvPr/>
          </p:nvSpPr>
          <p:spPr>
            <a:xfrm>
              <a:off x="77069" y="491448"/>
              <a:ext cx="53415" cy="87071"/>
            </a:xfrm>
            <a:custGeom>
              <a:avLst/>
              <a:gdLst/>
              <a:ahLst/>
              <a:cxnLst/>
              <a:rect l="0" t="0" r="0" b="0"/>
              <a:pathLst>
                <a:path w="53415" h="87071">
                  <a:moveTo>
                    <a:pt x="26708" y="0"/>
                  </a:moveTo>
                  <a:lnTo>
                    <a:pt x="14784" y="3047"/>
                  </a:lnTo>
                  <a:lnTo>
                    <a:pt x="4580" y="15231"/>
                  </a:lnTo>
                  <a:lnTo>
                    <a:pt x="0" y="43407"/>
                  </a:lnTo>
                  <a:lnTo>
                    <a:pt x="1050" y="58956"/>
                  </a:lnTo>
                  <a:lnTo>
                    <a:pt x="6105" y="74124"/>
                  </a:lnTo>
                  <a:lnTo>
                    <a:pt x="16120" y="84595"/>
                  </a:lnTo>
                  <a:lnTo>
                    <a:pt x="26708" y="87070"/>
                  </a:lnTo>
                  <a:lnTo>
                    <a:pt x="38344" y="84405"/>
                  </a:lnTo>
                  <a:lnTo>
                    <a:pt x="48837" y="72601"/>
                  </a:lnTo>
                  <a:lnTo>
                    <a:pt x="53415" y="43407"/>
                  </a:lnTo>
                  <a:lnTo>
                    <a:pt x="52461" y="28558"/>
                  </a:lnTo>
                  <a:lnTo>
                    <a:pt x="48073" y="13707"/>
                  </a:lnTo>
                  <a:lnTo>
                    <a:pt x="37391" y="2285"/>
                  </a:lnTo>
                  <a:lnTo>
                    <a:pt x="26708" y="2285"/>
                  </a:lnTo>
                  <a:lnTo>
                    <a:pt x="34624" y="5331"/>
                  </a:lnTo>
                  <a:lnTo>
                    <a:pt x="41970" y="17516"/>
                  </a:lnTo>
                  <a:lnTo>
                    <a:pt x="42732" y="41885"/>
                  </a:lnTo>
                  <a:lnTo>
                    <a:pt x="41970" y="68538"/>
                  </a:lnTo>
                  <a:lnTo>
                    <a:pt x="35769" y="80660"/>
                  </a:lnTo>
                  <a:lnTo>
                    <a:pt x="26708" y="84024"/>
                  </a:lnTo>
                  <a:lnTo>
                    <a:pt x="18314" y="80946"/>
                  </a:lnTo>
                  <a:lnTo>
                    <a:pt x="12209" y="68538"/>
                  </a:lnTo>
                  <a:lnTo>
                    <a:pt x="10683" y="41885"/>
                  </a:lnTo>
                  <a:lnTo>
                    <a:pt x="11447" y="19039"/>
                  </a:lnTo>
                  <a:lnTo>
                    <a:pt x="18791" y="4950"/>
                  </a:lnTo>
                  <a:lnTo>
                    <a:pt x="26708" y="2285"/>
                  </a:lnTo>
                  <a:lnTo>
                    <a:pt x="37391" y="2285"/>
                  </a:lnTo>
                  <a:lnTo>
                    <a:pt x="37391" y="22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3" name="shape 23"/>
          <p:cNvGrpSpPr/>
          <p:nvPr/>
        </p:nvGrpSpPr>
        <p:grpSpPr>
          <a:xfrm>
            <a:off x="3938188" y="1607860"/>
            <a:ext cx="2848922" cy="593113"/>
            <a:chOff x="0" y="0"/>
            <a:chExt cx="2848922" cy="593113"/>
          </a:xfrm>
        </p:grpSpPr>
        <p:sp>
          <p:nvSpPr>
            <p:cNvPr id="24" name="shape 24"/>
            <p:cNvSpPr/>
            <p:nvPr/>
          </p:nvSpPr>
          <p:spPr>
            <a:xfrm>
              <a:off x="872802" y="46073"/>
              <a:ext cx="9920" cy="107632"/>
            </a:xfrm>
            <a:custGeom>
              <a:avLst/>
              <a:gdLst/>
              <a:ahLst/>
              <a:cxnLst/>
              <a:rect l="0" t="0" r="0" b="0"/>
              <a:pathLst>
                <a:path w="9920" h="107632">
                  <a:moveTo>
                    <a:pt x="4960" y="0"/>
                  </a:moveTo>
                  <a:lnTo>
                    <a:pt x="4960" y="107631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shape 25"/>
            <p:cNvSpPr/>
            <p:nvPr/>
          </p:nvSpPr>
          <p:spPr>
            <a:xfrm>
              <a:off x="824347" y="94431"/>
              <a:ext cx="106830" cy="9900"/>
            </a:xfrm>
            <a:custGeom>
              <a:avLst/>
              <a:gdLst/>
              <a:ahLst/>
              <a:cxnLst/>
              <a:rect l="0" t="0" r="0" b="0"/>
              <a:pathLst>
                <a:path w="106830" h="9900">
                  <a:moveTo>
                    <a:pt x="0" y="4950"/>
                  </a:moveTo>
                  <a:lnTo>
                    <a:pt x="10683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shape 26"/>
            <p:cNvSpPr/>
            <p:nvPr/>
          </p:nvSpPr>
          <p:spPr>
            <a:xfrm>
              <a:off x="819750" y="41494"/>
              <a:ext cx="116783" cy="116768"/>
            </a:xfrm>
            <a:custGeom>
              <a:avLst/>
              <a:gdLst/>
              <a:ahLst/>
              <a:cxnLst/>
              <a:rect l="0" t="0" r="0" b="0"/>
              <a:pathLst>
                <a:path w="116783" h="116768">
                  <a:moveTo>
                    <a:pt x="111426" y="57887"/>
                  </a:moveTo>
                  <a:cubicBezTo>
                    <a:pt x="111426" y="28187"/>
                    <a:pt x="87771" y="4579"/>
                    <a:pt x="58012" y="4579"/>
                  </a:cubicBezTo>
                  <a:cubicBezTo>
                    <a:pt x="28252" y="4579"/>
                    <a:pt x="4597" y="28187"/>
                    <a:pt x="4597" y="57887"/>
                  </a:cubicBezTo>
                  <a:cubicBezTo>
                    <a:pt x="4597" y="87587"/>
                    <a:pt x="28252" y="112210"/>
                    <a:pt x="58012" y="112210"/>
                  </a:cubicBezTo>
                  <a:cubicBezTo>
                    <a:pt x="87771" y="112210"/>
                    <a:pt x="111426" y="87587"/>
                    <a:pt x="111426" y="57887"/>
                  </a:cubicBezTo>
                  <a:close/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shape 27"/>
            <p:cNvSpPr/>
            <p:nvPr/>
          </p:nvSpPr>
          <p:spPr>
            <a:xfrm>
              <a:off x="742698" y="94431"/>
              <a:ext cx="81649" cy="9900"/>
            </a:xfrm>
            <a:custGeom>
              <a:avLst/>
              <a:gdLst/>
              <a:ahLst/>
              <a:cxnLst/>
              <a:rect l="0" t="0" r="0" b="0"/>
              <a:pathLst>
                <a:path w="81649" h="9900">
                  <a:moveTo>
                    <a:pt x="81649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shape 28"/>
            <p:cNvSpPr/>
            <p:nvPr/>
          </p:nvSpPr>
          <p:spPr>
            <a:xfrm>
              <a:off x="931177" y="94431"/>
              <a:ext cx="180072" cy="9900"/>
            </a:xfrm>
            <a:custGeom>
              <a:avLst/>
              <a:gdLst/>
              <a:ahLst/>
              <a:cxnLst/>
              <a:rect l="0" t="0" r="0" b="0"/>
              <a:pathLst>
                <a:path w="180072" h="9900">
                  <a:moveTo>
                    <a:pt x="180071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shape 29"/>
            <p:cNvSpPr/>
            <p:nvPr/>
          </p:nvSpPr>
          <p:spPr>
            <a:xfrm>
              <a:off x="1111248" y="94431"/>
              <a:ext cx="273980" cy="9900"/>
            </a:xfrm>
            <a:custGeom>
              <a:avLst/>
              <a:gdLst/>
              <a:ahLst/>
              <a:cxnLst/>
              <a:rect l="0" t="0" r="0" b="0"/>
              <a:pathLst>
                <a:path w="273980" h="9900">
                  <a:moveTo>
                    <a:pt x="273980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shape 30"/>
            <p:cNvSpPr/>
            <p:nvPr/>
          </p:nvSpPr>
          <p:spPr>
            <a:xfrm>
              <a:off x="1385228" y="94431"/>
              <a:ext cx="273942" cy="9900"/>
            </a:xfrm>
            <a:custGeom>
              <a:avLst/>
              <a:gdLst/>
              <a:ahLst/>
              <a:cxnLst/>
              <a:rect l="0" t="0" r="0" b="0"/>
              <a:pathLst>
                <a:path w="273942" h="9900">
                  <a:moveTo>
                    <a:pt x="273942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shape 31"/>
            <p:cNvSpPr/>
            <p:nvPr/>
          </p:nvSpPr>
          <p:spPr>
            <a:xfrm>
              <a:off x="1659170" y="94431"/>
              <a:ext cx="233500" cy="9900"/>
            </a:xfrm>
            <a:custGeom>
              <a:avLst/>
              <a:gdLst/>
              <a:ahLst/>
              <a:cxnLst/>
              <a:rect l="0" t="0" r="0" b="0"/>
              <a:pathLst>
                <a:path w="233500" h="9900">
                  <a:moveTo>
                    <a:pt x="233499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shape 32"/>
            <p:cNvSpPr/>
            <p:nvPr/>
          </p:nvSpPr>
          <p:spPr>
            <a:xfrm>
              <a:off x="1892669" y="94431"/>
              <a:ext cx="233499" cy="9900"/>
            </a:xfrm>
            <a:custGeom>
              <a:avLst/>
              <a:gdLst/>
              <a:ahLst/>
              <a:cxnLst/>
              <a:rect l="0" t="0" r="0" b="0"/>
              <a:pathLst>
                <a:path w="233499" h="9900">
                  <a:moveTo>
                    <a:pt x="233499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shape 33"/>
            <p:cNvSpPr/>
            <p:nvPr/>
          </p:nvSpPr>
          <p:spPr>
            <a:xfrm>
              <a:off x="2126168" y="94431"/>
              <a:ext cx="273815" cy="9900"/>
            </a:xfrm>
            <a:custGeom>
              <a:avLst/>
              <a:gdLst/>
              <a:ahLst/>
              <a:cxnLst/>
              <a:rect l="0" t="0" r="0" b="0"/>
              <a:pathLst>
                <a:path w="273815" h="9900">
                  <a:moveTo>
                    <a:pt x="273815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shape 34"/>
            <p:cNvSpPr/>
            <p:nvPr/>
          </p:nvSpPr>
          <p:spPr>
            <a:xfrm>
              <a:off x="2399982" y="94431"/>
              <a:ext cx="274197" cy="9900"/>
            </a:xfrm>
            <a:custGeom>
              <a:avLst/>
              <a:gdLst/>
              <a:ahLst/>
              <a:cxnLst/>
              <a:rect l="0" t="0" r="0" b="0"/>
              <a:pathLst>
                <a:path w="274197" h="9900">
                  <a:moveTo>
                    <a:pt x="274196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shape 35"/>
            <p:cNvSpPr/>
            <p:nvPr/>
          </p:nvSpPr>
          <p:spPr>
            <a:xfrm>
              <a:off x="2674179" y="94431"/>
              <a:ext cx="174743" cy="9900"/>
            </a:xfrm>
            <a:custGeom>
              <a:avLst/>
              <a:gdLst/>
              <a:ahLst/>
              <a:cxnLst/>
              <a:rect l="0" t="0" r="0" b="0"/>
              <a:pathLst>
                <a:path w="174743" h="9900">
                  <a:moveTo>
                    <a:pt x="174743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shape 36"/>
            <p:cNvSpPr/>
            <p:nvPr/>
          </p:nvSpPr>
          <p:spPr>
            <a:xfrm>
              <a:off x="852580" y="308298"/>
              <a:ext cx="50364" cy="50262"/>
            </a:xfrm>
            <a:custGeom>
              <a:avLst/>
              <a:gdLst/>
              <a:ahLst/>
              <a:cxnLst/>
              <a:rect l="0" t="0" r="0" b="0"/>
              <a:pathLst>
                <a:path w="50364" h="50262">
                  <a:moveTo>
                    <a:pt x="50363" y="25131"/>
                  </a:moveTo>
                  <a:cubicBezTo>
                    <a:pt x="50363" y="11423"/>
                    <a:pt x="38917" y="0"/>
                    <a:pt x="25181" y="0"/>
                  </a:cubicBezTo>
                  <a:cubicBezTo>
                    <a:pt x="11447" y="0"/>
                    <a:pt x="0" y="11423"/>
                    <a:pt x="0" y="25131"/>
                  </a:cubicBezTo>
                  <a:cubicBezTo>
                    <a:pt x="0" y="39600"/>
                    <a:pt x="11447" y="50262"/>
                    <a:pt x="25181" y="50262"/>
                  </a:cubicBezTo>
                  <a:cubicBezTo>
                    <a:pt x="38917" y="50262"/>
                    <a:pt x="50363" y="39600"/>
                    <a:pt x="50363" y="25131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shape 37"/>
            <p:cNvSpPr/>
            <p:nvPr/>
          </p:nvSpPr>
          <p:spPr>
            <a:xfrm>
              <a:off x="742698" y="328478"/>
              <a:ext cx="109883" cy="9900"/>
            </a:xfrm>
            <a:custGeom>
              <a:avLst/>
              <a:gdLst/>
              <a:ahLst/>
              <a:cxnLst/>
              <a:rect l="0" t="0" r="0" b="0"/>
              <a:pathLst>
                <a:path w="109883" h="9900">
                  <a:moveTo>
                    <a:pt x="109882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shape 38"/>
            <p:cNvSpPr/>
            <p:nvPr/>
          </p:nvSpPr>
          <p:spPr>
            <a:xfrm>
              <a:off x="872802" y="153704"/>
              <a:ext cx="9920" cy="154593"/>
            </a:xfrm>
            <a:custGeom>
              <a:avLst/>
              <a:gdLst/>
              <a:ahLst/>
              <a:cxnLst/>
              <a:rect l="0" t="0" r="0" b="0"/>
              <a:pathLst>
                <a:path w="9920" h="154593">
                  <a:moveTo>
                    <a:pt x="4960" y="154593"/>
                  </a:moveTo>
                  <a:lnTo>
                    <a:pt x="4960" y="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shape 39"/>
            <p:cNvSpPr/>
            <p:nvPr/>
          </p:nvSpPr>
          <p:spPr>
            <a:xfrm>
              <a:off x="902943" y="328478"/>
              <a:ext cx="109883" cy="9900"/>
            </a:xfrm>
            <a:custGeom>
              <a:avLst/>
              <a:gdLst/>
              <a:ahLst/>
              <a:cxnLst/>
              <a:rect l="0" t="0" r="0" b="0"/>
              <a:pathLst>
                <a:path w="109883" h="9900">
                  <a:moveTo>
                    <a:pt x="109882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shape 40"/>
            <p:cNvSpPr/>
            <p:nvPr/>
          </p:nvSpPr>
          <p:spPr>
            <a:xfrm>
              <a:off x="1210485" y="328478"/>
              <a:ext cx="75544" cy="9900"/>
            </a:xfrm>
            <a:custGeom>
              <a:avLst/>
              <a:gdLst/>
              <a:ahLst/>
              <a:cxnLst/>
              <a:rect l="0" t="0" r="0" b="0"/>
              <a:pathLst>
                <a:path w="75544" h="9900">
                  <a:moveTo>
                    <a:pt x="75544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shape 41"/>
            <p:cNvSpPr/>
            <p:nvPr/>
          </p:nvSpPr>
          <p:spPr>
            <a:xfrm>
              <a:off x="1484427" y="328478"/>
              <a:ext cx="75544" cy="9900"/>
            </a:xfrm>
            <a:custGeom>
              <a:avLst/>
              <a:gdLst/>
              <a:ahLst/>
              <a:cxnLst/>
              <a:rect l="0" t="0" r="0" b="0"/>
              <a:pathLst>
                <a:path w="75544" h="9900">
                  <a:moveTo>
                    <a:pt x="75544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shape 42"/>
            <p:cNvSpPr/>
            <p:nvPr/>
          </p:nvSpPr>
          <p:spPr>
            <a:xfrm>
              <a:off x="1834659" y="275541"/>
              <a:ext cx="116783" cy="116520"/>
            </a:xfrm>
            <a:custGeom>
              <a:avLst/>
              <a:gdLst/>
              <a:ahLst/>
              <a:cxnLst/>
              <a:rect l="0" t="0" r="0" b="0"/>
              <a:pathLst>
                <a:path w="116783" h="116520">
                  <a:moveTo>
                    <a:pt x="111424" y="57887"/>
                  </a:moveTo>
                  <a:cubicBezTo>
                    <a:pt x="111424" y="28187"/>
                    <a:pt x="87769" y="4579"/>
                    <a:pt x="58009" y="4579"/>
                  </a:cubicBezTo>
                  <a:cubicBezTo>
                    <a:pt x="28250" y="4579"/>
                    <a:pt x="4595" y="28187"/>
                    <a:pt x="4595" y="57887"/>
                  </a:cubicBezTo>
                  <a:cubicBezTo>
                    <a:pt x="4595" y="87587"/>
                    <a:pt x="28250" y="111956"/>
                    <a:pt x="58009" y="111956"/>
                  </a:cubicBezTo>
                  <a:cubicBezTo>
                    <a:pt x="87769" y="111956"/>
                    <a:pt x="111424" y="87587"/>
                    <a:pt x="111424" y="57887"/>
                  </a:cubicBezTo>
                  <a:close/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shape 43"/>
            <p:cNvSpPr/>
            <p:nvPr/>
          </p:nvSpPr>
          <p:spPr>
            <a:xfrm>
              <a:off x="1757606" y="328478"/>
              <a:ext cx="81649" cy="9900"/>
            </a:xfrm>
            <a:custGeom>
              <a:avLst/>
              <a:gdLst/>
              <a:ahLst/>
              <a:cxnLst/>
              <a:rect l="0" t="0" r="0" b="0"/>
              <a:pathLst>
                <a:path w="81649" h="9900">
                  <a:moveTo>
                    <a:pt x="81649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shape 44"/>
            <p:cNvSpPr/>
            <p:nvPr/>
          </p:nvSpPr>
          <p:spPr>
            <a:xfrm>
              <a:off x="1946084" y="328478"/>
              <a:ext cx="81649" cy="9900"/>
            </a:xfrm>
            <a:custGeom>
              <a:avLst/>
              <a:gdLst/>
              <a:ahLst/>
              <a:cxnLst/>
              <a:rect l="0" t="0" r="0" b="0"/>
              <a:pathLst>
                <a:path w="81649" h="9900">
                  <a:moveTo>
                    <a:pt x="81649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shape 45"/>
            <p:cNvSpPr/>
            <p:nvPr/>
          </p:nvSpPr>
          <p:spPr>
            <a:xfrm>
              <a:off x="2225367" y="328478"/>
              <a:ext cx="75417" cy="9900"/>
            </a:xfrm>
            <a:custGeom>
              <a:avLst/>
              <a:gdLst/>
              <a:ahLst/>
              <a:cxnLst/>
              <a:rect l="0" t="0" r="0" b="0"/>
              <a:pathLst>
                <a:path w="75417" h="9900">
                  <a:moveTo>
                    <a:pt x="75417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shape 46"/>
            <p:cNvSpPr/>
            <p:nvPr/>
          </p:nvSpPr>
          <p:spPr>
            <a:xfrm>
              <a:off x="2499436" y="328478"/>
              <a:ext cx="75545" cy="9900"/>
            </a:xfrm>
            <a:custGeom>
              <a:avLst/>
              <a:gdLst/>
              <a:ahLst/>
              <a:cxnLst/>
              <a:rect l="0" t="0" r="0" b="0"/>
              <a:pathLst>
                <a:path w="75545" h="9900">
                  <a:moveTo>
                    <a:pt x="75544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shape 47"/>
            <p:cNvSpPr/>
            <p:nvPr/>
          </p:nvSpPr>
          <p:spPr>
            <a:xfrm>
              <a:off x="2772615" y="328478"/>
              <a:ext cx="76307" cy="9900"/>
            </a:xfrm>
            <a:custGeom>
              <a:avLst/>
              <a:gdLst/>
              <a:ahLst/>
              <a:cxnLst/>
              <a:rect l="0" t="0" r="0" b="0"/>
              <a:pathLst>
                <a:path w="76307" h="9900">
                  <a:moveTo>
                    <a:pt x="76307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8" name="shape 48"/>
            <p:cNvSpPr/>
            <p:nvPr/>
          </p:nvSpPr>
          <p:spPr>
            <a:xfrm>
              <a:off x="852580" y="542091"/>
              <a:ext cx="50364" cy="51023"/>
            </a:xfrm>
            <a:custGeom>
              <a:avLst/>
              <a:gdLst/>
              <a:ahLst/>
              <a:cxnLst/>
              <a:rect l="0" t="0" r="0" b="0"/>
              <a:pathLst>
                <a:path w="50364" h="51023">
                  <a:moveTo>
                    <a:pt x="50363" y="25131"/>
                  </a:moveTo>
                  <a:cubicBezTo>
                    <a:pt x="50363" y="11422"/>
                    <a:pt x="38917" y="0"/>
                    <a:pt x="25181" y="0"/>
                  </a:cubicBezTo>
                  <a:cubicBezTo>
                    <a:pt x="11447" y="0"/>
                    <a:pt x="0" y="11422"/>
                    <a:pt x="0" y="25131"/>
                  </a:cubicBezTo>
                  <a:cubicBezTo>
                    <a:pt x="0" y="39600"/>
                    <a:pt x="11447" y="51022"/>
                    <a:pt x="25181" y="51022"/>
                  </a:cubicBezTo>
                  <a:cubicBezTo>
                    <a:pt x="38917" y="51022"/>
                    <a:pt x="50363" y="39600"/>
                    <a:pt x="50363" y="25131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9" name="shape 49"/>
            <p:cNvSpPr/>
            <p:nvPr/>
          </p:nvSpPr>
          <p:spPr>
            <a:xfrm>
              <a:off x="742698" y="562271"/>
              <a:ext cx="109883" cy="9900"/>
            </a:xfrm>
            <a:custGeom>
              <a:avLst/>
              <a:gdLst/>
              <a:ahLst/>
              <a:cxnLst/>
              <a:rect l="0" t="0" r="0" b="0"/>
              <a:pathLst>
                <a:path w="109883" h="9900">
                  <a:moveTo>
                    <a:pt x="109882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0" name="shape 50"/>
            <p:cNvSpPr/>
            <p:nvPr/>
          </p:nvSpPr>
          <p:spPr>
            <a:xfrm>
              <a:off x="872802" y="153704"/>
              <a:ext cx="9920" cy="388386"/>
            </a:xfrm>
            <a:custGeom>
              <a:avLst/>
              <a:gdLst/>
              <a:ahLst/>
              <a:cxnLst/>
              <a:rect l="0" t="0" r="0" b="0"/>
              <a:pathLst>
                <a:path w="9920" h="388386">
                  <a:moveTo>
                    <a:pt x="4960" y="388386"/>
                  </a:moveTo>
                  <a:lnTo>
                    <a:pt x="4960" y="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shape 51"/>
            <p:cNvSpPr/>
            <p:nvPr/>
          </p:nvSpPr>
          <p:spPr>
            <a:xfrm>
              <a:off x="902943" y="562271"/>
              <a:ext cx="109883" cy="9900"/>
            </a:xfrm>
            <a:custGeom>
              <a:avLst/>
              <a:gdLst/>
              <a:ahLst/>
              <a:cxnLst/>
              <a:rect l="0" t="0" r="0" b="0"/>
              <a:pathLst>
                <a:path w="109883" h="9900">
                  <a:moveTo>
                    <a:pt x="109882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shape 52"/>
            <p:cNvSpPr/>
            <p:nvPr/>
          </p:nvSpPr>
          <p:spPr>
            <a:xfrm>
              <a:off x="1210485" y="562271"/>
              <a:ext cx="75544" cy="9900"/>
            </a:xfrm>
            <a:custGeom>
              <a:avLst/>
              <a:gdLst/>
              <a:ahLst/>
              <a:cxnLst/>
              <a:rect l="0" t="0" r="0" b="0"/>
              <a:pathLst>
                <a:path w="75544" h="9900">
                  <a:moveTo>
                    <a:pt x="75544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shape 53"/>
            <p:cNvSpPr/>
            <p:nvPr/>
          </p:nvSpPr>
          <p:spPr>
            <a:xfrm>
              <a:off x="1484427" y="562271"/>
              <a:ext cx="174743" cy="9900"/>
            </a:xfrm>
            <a:custGeom>
              <a:avLst/>
              <a:gdLst/>
              <a:ahLst/>
              <a:cxnLst/>
              <a:rect l="0" t="0" r="0" b="0"/>
              <a:pathLst>
                <a:path w="174743" h="9900">
                  <a:moveTo>
                    <a:pt x="174743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shape 54"/>
            <p:cNvSpPr/>
            <p:nvPr/>
          </p:nvSpPr>
          <p:spPr>
            <a:xfrm>
              <a:off x="1867488" y="542091"/>
              <a:ext cx="50364" cy="51023"/>
            </a:xfrm>
            <a:custGeom>
              <a:avLst/>
              <a:gdLst/>
              <a:ahLst/>
              <a:cxnLst/>
              <a:rect l="0" t="0" r="0" b="0"/>
              <a:pathLst>
                <a:path w="50364" h="51023">
                  <a:moveTo>
                    <a:pt x="50363" y="25131"/>
                  </a:moveTo>
                  <a:cubicBezTo>
                    <a:pt x="50363" y="11422"/>
                    <a:pt x="38917" y="0"/>
                    <a:pt x="25181" y="0"/>
                  </a:cubicBezTo>
                  <a:cubicBezTo>
                    <a:pt x="11447" y="0"/>
                    <a:pt x="0" y="11422"/>
                    <a:pt x="0" y="25131"/>
                  </a:cubicBezTo>
                  <a:cubicBezTo>
                    <a:pt x="0" y="39600"/>
                    <a:pt x="11447" y="51022"/>
                    <a:pt x="25181" y="51022"/>
                  </a:cubicBezTo>
                  <a:cubicBezTo>
                    <a:pt x="38917" y="51022"/>
                    <a:pt x="50363" y="39600"/>
                    <a:pt x="50363" y="25131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shape 55"/>
            <p:cNvSpPr/>
            <p:nvPr/>
          </p:nvSpPr>
          <p:spPr>
            <a:xfrm>
              <a:off x="1659170" y="562271"/>
              <a:ext cx="208318" cy="9900"/>
            </a:xfrm>
            <a:custGeom>
              <a:avLst/>
              <a:gdLst/>
              <a:ahLst/>
              <a:cxnLst/>
              <a:rect l="0" t="0" r="0" b="0"/>
              <a:pathLst>
                <a:path w="208318" h="9900">
                  <a:moveTo>
                    <a:pt x="208318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shape 56"/>
            <p:cNvSpPr/>
            <p:nvPr/>
          </p:nvSpPr>
          <p:spPr>
            <a:xfrm>
              <a:off x="1887709" y="387497"/>
              <a:ext cx="9920" cy="154593"/>
            </a:xfrm>
            <a:custGeom>
              <a:avLst/>
              <a:gdLst/>
              <a:ahLst/>
              <a:cxnLst/>
              <a:rect l="0" t="0" r="0" b="0"/>
              <a:pathLst>
                <a:path w="9920" h="154593">
                  <a:moveTo>
                    <a:pt x="4960" y="154593"/>
                  </a:moveTo>
                  <a:lnTo>
                    <a:pt x="4960" y="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shape 57"/>
            <p:cNvSpPr/>
            <p:nvPr/>
          </p:nvSpPr>
          <p:spPr>
            <a:xfrm>
              <a:off x="1917850" y="562271"/>
              <a:ext cx="208318" cy="9900"/>
            </a:xfrm>
            <a:custGeom>
              <a:avLst/>
              <a:gdLst/>
              <a:ahLst/>
              <a:cxnLst/>
              <a:rect l="0" t="0" r="0" b="0"/>
              <a:pathLst>
                <a:path w="208318" h="9900">
                  <a:moveTo>
                    <a:pt x="208318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8" name="shape 58"/>
            <p:cNvSpPr/>
            <p:nvPr/>
          </p:nvSpPr>
          <p:spPr>
            <a:xfrm>
              <a:off x="2126168" y="562271"/>
              <a:ext cx="174616" cy="9900"/>
            </a:xfrm>
            <a:custGeom>
              <a:avLst/>
              <a:gdLst/>
              <a:ahLst/>
              <a:cxnLst/>
              <a:rect l="0" t="0" r="0" b="0"/>
              <a:pathLst>
                <a:path w="174616" h="9900">
                  <a:moveTo>
                    <a:pt x="174616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shape 59"/>
            <p:cNvSpPr/>
            <p:nvPr/>
          </p:nvSpPr>
          <p:spPr>
            <a:xfrm>
              <a:off x="2499436" y="562271"/>
              <a:ext cx="75545" cy="9900"/>
            </a:xfrm>
            <a:custGeom>
              <a:avLst/>
              <a:gdLst/>
              <a:ahLst/>
              <a:cxnLst/>
              <a:rect l="0" t="0" r="0" b="0"/>
              <a:pathLst>
                <a:path w="75545" h="9900">
                  <a:moveTo>
                    <a:pt x="75544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shape 60"/>
            <p:cNvSpPr/>
            <p:nvPr/>
          </p:nvSpPr>
          <p:spPr>
            <a:xfrm>
              <a:off x="2772615" y="562271"/>
              <a:ext cx="76307" cy="9900"/>
            </a:xfrm>
            <a:custGeom>
              <a:avLst/>
              <a:gdLst/>
              <a:ahLst/>
              <a:cxnLst/>
              <a:rect l="0" t="0" r="0" b="0"/>
              <a:pathLst>
                <a:path w="76307" h="9900">
                  <a:moveTo>
                    <a:pt x="76307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shape 61"/>
            <p:cNvSpPr/>
            <p:nvPr/>
          </p:nvSpPr>
          <p:spPr>
            <a:xfrm>
              <a:off x="195336" y="94431"/>
              <a:ext cx="75544" cy="9900"/>
            </a:xfrm>
            <a:custGeom>
              <a:avLst/>
              <a:gdLst/>
              <a:ahLst/>
              <a:cxnLst/>
              <a:rect l="0" t="0" r="0" b="0"/>
              <a:pathLst>
                <a:path w="75544" h="9900">
                  <a:moveTo>
                    <a:pt x="75544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shape 62"/>
            <p:cNvSpPr/>
            <p:nvPr/>
          </p:nvSpPr>
          <p:spPr>
            <a:xfrm>
              <a:off x="0" y="40743"/>
              <a:ext cx="73258" cy="116009"/>
            </a:xfrm>
            <a:custGeom>
              <a:avLst/>
              <a:gdLst/>
              <a:ahLst/>
              <a:cxnLst/>
              <a:rect l="0" t="0" r="0" b="0"/>
              <a:pathLst>
                <a:path w="73258" h="116009">
                  <a:moveTo>
                    <a:pt x="71731" y="0"/>
                  </a:moveTo>
                  <a:lnTo>
                    <a:pt x="66199" y="4188"/>
                  </a:lnTo>
                  <a:lnTo>
                    <a:pt x="59522" y="12946"/>
                  </a:lnTo>
                  <a:lnTo>
                    <a:pt x="52904" y="3808"/>
                  </a:lnTo>
                  <a:lnTo>
                    <a:pt x="42734" y="3808"/>
                  </a:lnTo>
                  <a:lnTo>
                    <a:pt x="54562" y="11232"/>
                  </a:lnTo>
                  <a:lnTo>
                    <a:pt x="57233" y="19799"/>
                  </a:lnTo>
                  <a:lnTo>
                    <a:pt x="56469" y="22846"/>
                  </a:lnTo>
                  <a:lnTo>
                    <a:pt x="47313" y="58638"/>
                  </a:lnTo>
                  <a:lnTo>
                    <a:pt x="44261" y="65493"/>
                  </a:lnTo>
                  <a:lnTo>
                    <a:pt x="35295" y="73964"/>
                  </a:lnTo>
                  <a:lnTo>
                    <a:pt x="22894" y="78439"/>
                  </a:lnTo>
                  <a:lnTo>
                    <a:pt x="14594" y="73679"/>
                  </a:lnTo>
                  <a:lnTo>
                    <a:pt x="11445" y="60923"/>
                  </a:lnTo>
                  <a:lnTo>
                    <a:pt x="14881" y="41028"/>
                  </a:lnTo>
                  <a:lnTo>
                    <a:pt x="20606" y="22846"/>
                  </a:lnTo>
                  <a:lnTo>
                    <a:pt x="31384" y="8472"/>
                  </a:lnTo>
                  <a:lnTo>
                    <a:pt x="42734" y="3808"/>
                  </a:lnTo>
                  <a:lnTo>
                    <a:pt x="52904" y="3808"/>
                  </a:lnTo>
                  <a:lnTo>
                    <a:pt x="52559" y="3332"/>
                  </a:lnTo>
                  <a:lnTo>
                    <a:pt x="42734" y="0"/>
                  </a:lnTo>
                  <a:lnTo>
                    <a:pt x="27366" y="4581"/>
                  </a:lnTo>
                  <a:lnTo>
                    <a:pt x="13641" y="16658"/>
                  </a:lnTo>
                  <a:lnTo>
                    <a:pt x="3780" y="33733"/>
                  </a:lnTo>
                  <a:lnTo>
                    <a:pt x="0" y="53307"/>
                  </a:lnTo>
                  <a:lnTo>
                    <a:pt x="6867" y="74631"/>
                  </a:lnTo>
                  <a:lnTo>
                    <a:pt x="22894" y="82247"/>
                  </a:lnTo>
                  <a:lnTo>
                    <a:pt x="35581" y="77962"/>
                  </a:lnTo>
                  <a:lnTo>
                    <a:pt x="44261" y="70823"/>
                  </a:lnTo>
                  <a:lnTo>
                    <a:pt x="37393" y="98238"/>
                  </a:lnTo>
                  <a:lnTo>
                    <a:pt x="35867" y="104584"/>
                  </a:lnTo>
                  <a:lnTo>
                    <a:pt x="31956" y="109915"/>
                  </a:lnTo>
                  <a:lnTo>
                    <a:pt x="22894" y="110677"/>
                  </a:lnTo>
                  <a:lnTo>
                    <a:pt x="19079" y="113723"/>
                  </a:lnTo>
                  <a:lnTo>
                    <a:pt x="21369" y="116008"/>
                  </a:lnTo>
                  <a:lnTo>
                    <a:pt x="29763" y="115246"/>
                  </a:lnTo>
                  <a:lnTo>
                    <a:pt x="48839" y="115246"/>
                  </a:lnTo>
                  <a:lnTo>
                    <a:pt x="57233" y="116008"/>
                  </a:lnTo>
                  <a:lnTo>
                    <a:pt x="60285" y="112199"/>
                  </a:lnTo>
                  <a:lnTo>
                    <a:pt x="55707" y="110677"/>
                  </a:lnTo>
                  <a:lnTo>
                    <a:pt x="48362" y="109725"/>
                  </a:lnTo>
                  <a:lnTo>
                    <a:pt x="47313" y="107631"/>
                  </a:lnTo>
                  <a:lnTo>
                    <a:pt x="47313" y="104584"/>
                  </a:lnTo>
                  <a:lnTo>
                    <a:pt x="73257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shape 63"/>
            <p:cNvSpPr/>
            <p:nvPr/>
          </p:nvSpPr>
          <p:spPr>
            <a:xfrm>
              <a:off x="77836" y="64351"/>
              <a:ext cx="51113" cy="84024"/>
            </a:xfrm>
            <a:custGeom>
              <a:avLst/>
              <a:gdLst/>
              <a:ahLst/>
              <a:cxnLst/>
              <a:rect l="0" t="0" r="0" b="0"/>
              <a:pathLst>
                <a:path w="51113" h="84024">
                  <a:moveTo>
                    <a:pt x="23655" y="0"/>
                  </a:moveTo>
                  <a:lnTo>
                    <a:pt x="6677" y="7139"/>
                  </a:lnTo>
                  <a:lnTo>
                    <a:pt x="0" y="22846"/>
                  </a:lnTo>
                  <a:lnTo>
                    <a:pt x="3434" y="28842"/>
                  </a:lnTo>
                  <a:lnTo>
                    <a:pt x="6868" y="29699"/>
                  </a:lnTo>
                  <a:lnTo>
                    <a:pt x="11160" y="28271"/>
                  </a:lnTo>
                  <a:lnTo>
                    <a:pt x="13735" y="22846"/>
                  </a:lnTo>
                  <a:lnTo>
                    <a:pt x="6868" y="15992"/>
                  </a:lnTo>
                  <a:lnTo>
                    <a:pt x="5342" y="16754"/>
                  </a:lnTo>
                  <a:lnTo>
                    <a:pt x="12305" y="7139"/>
                  </a:lnTo>
                  <a:lnTo>
                    <a:pt x="22128" y="3808"/>
                  </a:lnTo>
                  <a:lnTo>
                    <a:pt x="35197" y="10090"/>
                  </a:lnTo>
                  <a:lnTo>
                    <a:pt x="39680" y="24369"/>
                  </a:lnTo>
                  <a:lnTo>
                    <a:pt x="35388" y="39029"/>
                  </a:lnTo>
                  <a:lnTo>
                    <a:pt x="25945" y="52546"/>
                  </a:lnTo>
                  <a:lnTo>
                    <a:pt x="1527" y="79454"/>
                  </a:lnTo>
                  <a:lnTo>
                    <a:pt x="0" y="84023"/>
                  </a:lnTo>
                  <a:lnTo>
                    <a:pt x="47298" y="84023"/>
                  </a:lnTo>
                  <a:lnTo>
                    <a:pt x="51112" y="61684"/>
                  </a:lnTo>
                  <a:lnTo>
                    <a:pt x="48061" y="61684"/>
                  </a:lnTo>
                  <a:lnTo>
                    <a:pt x="46821" y="68252"/>
                  </a:lnTo>
                  <a:lnTo>
                    <a:pt x="45009" y="73108"/>
                  </a:lnTo>
                  <a:lnTo>
                    <a:pt x="39769" y="73773"/>
                  </a:lnTo>
                  <a:lnTo>
                    <a:pt x="32812" y="73868"/>
                  </a:lnTo>
                  <a:lnTo>
                    <a:pt x="9920" y="73868"/>
                  </a:lnTo>
                  <a:lnTo>
                    <a:pt x="23655" y="60923"/>
                  </a:lnTo>
                  <a:lnTo>
                    <a:pt x="44824" y="40932"/>
                  </a:lnTo>
                  <a:lnTo>
                    <a:pt x="51112" y="24369"/>
                  </a:lnTo>
                  <a:lnTo>
                    <a:pt x="43393" y="67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4" name="shape 64"/>
            <p:cNvSpPr/>
            <p:nvPr/>
          </p:nvSpPr>
          <p:spPr>
            <a:xfrm>
              <a:off x="469278" y="94431"/>
              <a:ext cx="75544" cy="9900"/>
            </a:xfrm>
            <a:custGeom>
              <a:avLst/>
              <a:gdLst/>
              <a:ahLst/>
              <a:cxnLst/>
              <a:rect l="0" t="0" r="0" b="0"/>
              <a:pathLst>
                <a:path w="75544" h="9900">
                  <a:moveTo>
                    <a:pt x="75544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5" name="shape 65"/>
            <p:cNvSpPr/>
            <p:nvPr/>
          </p:nvSpPr>
          <p:spPr>
            <a:xfrm>
              <a:off x="265920" y="0"/>
              <a:ext cx="208318" cy="199778"/>
            </a:xfrm>
            <a:prstGeom prst="rect">
              <a:avLst/>
            </a:pr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6" name="shape 66"/>
            <p:cNvSpPr/>
            <p:nvPr/>
          </p:nvSpPr>
          <p:spPr>
            <a:xfrm>
              <a:off x="325058" y="65112"/>
              <a:ext cx="86991" cy="69301"/>
            </a:xfrm>
            <a:custGeom>
              <a:avLst/>
              <a:gdLst/>
              <a:ahLst/>
              <a:cxnLst/>
              <a:rect l="0" t="0" r="0" b="0"/>
              <a:pathLst>
                <a:path w="86991" h="69301">
                  <a:moveTo>
                    <a:pt x="85463" y="0"/>
                  </a:moveTo>
                  <a:lnTo>
                    <a:pt x="83365" y="0"/>
                  </a:lnTo>
                  <a:lnTo>
                    <a:pt x="75543" y="0"/>
                  </a:lnTo>
                  <a:lnTo>
                    <a:pt x="67913" y="0"/>
                  </a:lnTo>
                  <a:lnTo>
                    <a:pt x="64860" y="0"/>
                  </a:lnTo>
                  <a:lnTo>
                    <a:pt x="63335" y="1523"/>
                  </a:lnTo>
                  <a:lnTo>
                    <a:pt x="64860" y="3047"/>
                  </a:lnTo>
                  <a:lnTo>
                    <a:pt x="67913" y="6092"/>
                  </a:lnTo>
                  <a:lnTo>
                    <a:pt x="66387" y="8377"/>
                  </a:lnTo>
                  <a:lnTo>
                    <a:pt x="66387" y="9139"/>
                  </a:lnTo>
                  <a:lnTo>
                    <a:pt x="64860" y="10662"/>
                  </a:lnTo>
                  <a:lnTo>
                    <a:pt x="48073" y="27415"/>
                  </a:lnTo>
                  <a:lnTo>
                    <a:pt x="38153" y="6092"/>
                  </a:lnTo>
                  <a:lnTo>
                    <a:pt x="43495" y="3047"/>
                  </a:lnTo>
                  <a:lnTo>
                    <a:pt x="45784" y="1523"/>
                  </a:lnTo>
                  <a:lnTo>
                    <a:pt x="44258" y="0"/>
                  </a:lnTo>
                  <a:lnTo>
                    <a:pt x="38153" y="0"/>
                  </a:lnTo>
                  <a:lnTo>
                    <a:pt x="31285" y="0"/>
                  </a:lnTo>
                  <a:lnTo>
                    <a:pt x="22415" y="0"/>
                  </a:lnTo>
                  <a:lnTo>
                    <a:pt x="19840" y="0"/>
                  </a:lnTo>
                  <a:lnTo>
                    <a:pt x="18314" y="1523"/>
                  </a:lnTo>
                  <a:lnTo>
                    <a:pt x="20603" y="3047"/>
                  </a:lnTo>
                  <a:lnTo>
                    <a:pt x="25753" y="3999"/>
                  </a:lnTo>
                  <a:lnTo>
                    <a:pt x="27470" y="6092"/>
                  </a:lnTo>
                  <a:lnTo>
                    <a:pt x="41205" y="34270"/>
                  </a:lnTo>
                  <a:lnTo>
                    <a:pt x="20603" y="55593"/>
                  </a:lnTo>
                  <a:lnTo>
                    <a:pt x="2289" y="65493"/>
                  </a:lnTo>
                  <a:lnTo>
                    <a:pt x="0" y="67777"/>
                  </a:lnTo>
                  <a:lnTo>
                    <a:pt x="1527" y="69300"/>
                  </a:lnTo>
                  <a:lnTo>
                    <a:pt x="3624" y="68920"/>
                  </a:lnTo>
                  <a:lnTo>
                    <a:pt x="11445" y="68539"/>
                  </a:lnTo>
                  <a:lnTo>
                    <a:pt x="19076" y="68920"/>
                  </a:lnTo>
                  <a:lnTo>
                    <a:pt x="22128" y="69300"/>
                  </a:lnTo>
                  <a:lnTo>
                    <a:pt x="23655" y="67015"/>
                  </a:lnTo>
                  <a:lnTo>
                    <a:pt x="22128" y="65493"/>
                  </a:lnTo>
                  <a:lnTo>
                    <a:pt x="19077" y="63208"/>
                  </a:lnTo>
                  <a:lnTo>
                    <a:pt x="21365" y="58638"/>
                  </a:lnTo>
                  <a:lnTo>
                    <a:pt x="32048" y="47977"/>
                  </a:lnTo>
                  <a:lnTo>
                    <a:pt x="42732" y="37315"/>
                  </a:lnTo>
                  <a:lnTo>
                    <a:pt x="54178" y="61685"/>
                  </a:lnTo>
                  <a:lnTo>
                    <a:pt x="54940" y="62447"/>
                  </a:lnTo>
                  <a:lnTo>
                    <a:pt x="49600" y="65493"/>
                  </a:lnTo>
                  <a:lnTo>
                    <a:pt x="47310" y="67777"/>
                  </a:lnTo>
                  <a:lnTo>
                    <a:pt x="48837" y="69300"/>
                  </a:lnTo>
                  <a:lnTo>
                    <a:pt x="54940" y="68539"/>
                  </a:lnTo>
                  <a:lnTo>
                    <a:pt x="61045" y="68539"/>
                  </a:lnTo>
                  <a:lnTo>
                    <a:pt x="70297" y="68920"/>
                  </a:lnTo>
                  <a:lnTo>
                    <a:pt x="73255" y="69300"/>
                  </a:lnTo>
                  <a:lnTo>
                    <a:pt x="74780" y="67015"/>
                  </a:lnTo>
                  <a:lnTo>
                    <a:pt x="71728" y="65493"/>
                  </a:lnTo>
                  <a:lnTo>
                    <a:pt x="66673" y="64826"/>
                  </a:lnTo>
                  <a:lnTo>
                    <a:pt x="65624" y="62447"/>
                  </a:lnTo>
                  <a:lnTo>
                    <a:pt x="49600" y="30462"/>
                  </a:lnTo>
                  <a:lnTo>
                    <a:pt x="61427" y="18277"/>
                  </a:lnTo>
                  <a:lnTo>
                    <a:pt x="70965" y="8377"/>
                  </a:lnTo>
                  <a:lnTo>
                    <a:pt x="77356" y="4855"/>
                  </a:lnTo>
                  <a:lnTo>
                    <a:pt x="85463" y="3047"/>
                  </a:lnTo>
                  <a:lnTo>
                    <a:pt x="86990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7" name="shape 67"/>
            <p:cNvSpPr/>
            <p:nvPr/>
          </p:nvSpPr>
          <p:spPr>
            <a:xfrm>
              <a:off x="539862" y="0"/>
              <a:ext cx="207809" cy="199778"/>
            </a:xfrm>
            <a:prstGeom prst="rect">
              <a:avLst/>
            </a:pr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8" name="shape 68"/>
            <p:cNvSpPr/>
            <p:nvPr/>
          </p:nvSpPr>
          <p:spPr>
            <a:xfrm>
              <a:off x="600513" y="65112"/>
              <a:ext cx="87754" cy="69301"/>
            </a:xfrm>
            <a:custGeom>
              <a:avLst/>
              <a:gdLst/>
              <a:ahLst/>
              <a:cxnLst/>
              <a:rect l="0" t="0" r="0" b="0"/>
              <a:pathLst>
                <a:path w="87754" h="69301">
                  <a:moveTo>
                    <a:pt x="86227" y="0"/>
                  </a:moveTo>
                  <a:lnTo>
                    <a:pt x="80122" y="0"/>
                  </a:lnTo>
                  <a:lnTo>
                    <a:pt x="74018" y="0"/>
                  </a:lnTo>
                  <a:lnTo>
                    <a:pt x="63716" y="0"/>
                  </a:lnTo>
                  <a:lnTo>
                    <a:pt x="60282" y="0"/>
                  </a:lnTo>
                  <a:lnTo>
                    <a:pt x="58756" y="1523"/>
                  </a:lnTo>
                  <a:lnTo>
                    <a:pt x="61809" y="3047"/>
                  </a:lnTo>
                  <a:lnTo>
                    <a:pt x="67913" y="4569"/>
                  </a:lnTo>
                  <a:lnTo>
                    <a:pt x="67150" y="6854"/>
                  </a:lnTo>
                  <a:lnTo>
                    <a:pt x="61045" y="31223"/>
                  </a:lnTo>
                  <a:lnTo>
                    <a:pt x="28234" y="31223"/>
                  </a:lnTo>
                  <a:lnTo>
                    <a:pt x="34338" y="7616"/>
                  </a:lnTo>
                  <a:lnTo>
                    <a:pt x="36246" y="3903"/>
                  </a:lnTo>
                  <a:lnTo>
                    <a:pt x="42732" y="3047"/>
                  </a:lnTo>
                  <a:lnTo>
                    <a:pt x="46547" y="1523"/>
                  </a:lnTo>
                  <a:lnTo>
                    <a:pt x="44259" y="0"/>
                  </a:lnTo>
                  <a:lnTo>
                    <a:pt x="38153" y="0"/>
                  </a:lnTo>
                  <a:lnTo>
                    <a:pt x="32048" y="0"/>
                  </a:lnTo>
                  <a:lnTo>
                    <a:pt x="21842" y="0"/>
                  </a:lnTo>
                  <a:lnTo>
                    <a:pt x="19077" y="0"/>
                  </a:lnTo>
                  <a:lnTo>
                    <a:pt x="16787" y="1523"/>
                  </a:lnTo>
                  <a:lnTo>
                    <a:pt x="19840" y="3047"/>
                  </a:lnTo>
                  <a:lnTo>
                    <a:pt x="25944" y="4569"/>
                  </a:lnTo>
                  <a:lnTo>
                    <a:pt x="25944" y="6854"/>
                  </a:lnTo>
                  <a:lnTo>
                    <a:pt x="12209" y="60923"/>
                  </a:lnTo>
                  <a:lnTo>
                    <a:pt x="10206" y="64636"/>
                  </a:lnTo>
                  <a:lnTo>
                    <a:pt x="3052" y="65493"/>
                  </a:lnTo>
                  <a:lnTo>
                    <a:pt x="0" y="67777"/>
                  </a:lnTo>
                  <a:lnTo>
                    <a:pt x="2289" y="69300"/>
                  </a:lnTo>
                  <a:lnTo>
                    <a:pt x="8394" y="68539"/>
                  </a:lnTo>
                  <a:lnTo>
                    <a:pt x="14498" y="68539"/>
                  </a:lnTo>
                  <a:lnTo>
                    <a:pt x="24418" y="68920"/>
                  </a:lnTo>
                  <a:lnTo>
                    <a:pt x="27470" y="69300"/>
                  </a:lnTo>
                  <a:lnTo>
                    <a:pt x="29760" y="67015"/>
                  </a:lnTo>
                  <a:lnTo>
                    <a:pt x="26707" y="65493"/>
                  </a:lnTo>
                  <a:lnTo>
                    <a:pt x="22892" y="65493"/>
                  </a:lnTo>
                  <a:lnTo>
                    <a:pt x="20603" y="63970"/>
                  </a:lnTo>
                  <a:lnTo>
                    <a:pt x="20603" y="62447"/>
                  </a:lnTo>
                  <a:lnTo>
                    <a:pt x="27470" y="34270"/>
                  </a:lnTo>
                  <a:lnTo>
                    <a:pt x="60282" y="34270"/>
                  </a:lnTo>
                  <a:lnTo>
                    <a:pt x="53415" y="62447"/>
                  </a:lnTo>
                  <a:lnTo>
                    <a:pt x="50840" y="65112"/>
                  </a:lnTo>
                  <a:lnTo>
                    <a:pt x="44259" y="65493"/>
                  </a:lnTo>
                  <a:lnTo>
                    <a:pt x="41968" y="67777"/>
                  </a:lnTo>
                  <a:lnTo>
                    <a:pt x="43495" y="69300"/>
                  </a:lnTo>
                  <a:lnTo>
                    <a:pt x="49600" y="68539"/>
                  </a:lnTo>
                  <a:lnTo>
                    <a:pt x="56467" y="68539"/>
                  </a:lnTo>
                  <a:lnTo>
                    <a:pt x="66387" y="68920"/>
                  </a:lnTo>
                  <a:lnTo>
                    <a:pt x="69439" y="69300"/>
                  </a:lnTo>
                  <a:lnTo>
                    <a:pt x="71729" y="67015"/>
                  </a:lnTo>
                  <a:lnTo>
                    <a:pt x="68677" y="65493"/>
                  </a:lnTo>
                  <a:lnTo>
                    <a:pt x="64860" y="65493"/>
                  </a:lnTo>
                  <a:lnTo>
                    <a:pt x="62572" y="63970"/>
                  </a:lnTo>
                  <a:lnTo>
                    <a:pt x="62572" y="62447"/>
                  </a:lnTo>
                  <a:lnTo>
                    <a:pt x="76307" y="8377"/>
                  </a:lnTo>
                  <a:lnTo>
                    <a:pt x="78215" y="3998"/>
                  </a:lnTo>
                  <a:lnTo>
                    <a:pt x="84700" y="3047"/>
                  </a:lnTo>
                  <a:lnTo>
                    <a:pt x="87753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9" name="shape 69"/>
            <p:cNvSpPr/>
            <p:nvPr/>
          </p:nvSpPr>
          <p:spPr>
            <a:xfrm>
              <a:off x="195336" y="328478"/>
              <a:ext cx="174743" cy="9900"/>
            </a:xfrm>
            <a:custGeom>
              <a:avLst/>
              <a:gdLst/>
              <a:ahLst/>
              <a:cxnLst/>
              <a:rect l="0" t="0" r="0" b="0"/>
              <a:pathLst>
                <a:path w="174743" h="9900">
                  <a:moveTo>
                    <a:pt x="174743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0" name="shape 70"/>
            <p:cNvSpPr/>
            <p:nvPr/>
          </p:nvSpPr>
          <p:spPr>
            <a:xfrm>
              <a:off x="370079" y="328478"/>
              <a:ext cx="174743" cy="9900"/>
            </a:xfrm>
            <a:custGeom>
              <a:avLst/>
              <a:gdLst/>
              <a:ahLst/>
              <a:cxnLst/>
              <a:rect l="0" t="0" r="0" b="0"/>
              <a:pathLst>
                <a:path w="174743" h="9900">
                  <a:moveTo>
                    <a:pt x="174743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1" name="shape 71"/>
            <p:cNvSpPr/>
            <p:nvPr/>
          </p:nvSpPr>
          <p:spPr>
            <a:xfrm>
              <a:off x="0" y="274790"/>
              <a:ext cx="73258" cy="115755"/>
            </a:xfrm>
            <a:custGeom>
              <a:avLst/>
              <a:gdLst/>
              <a:ahLst/>
              <a:cxnLst/>
              <a:rect l="0" t="0" r="0" b="0"/>
              <a:pathLst>
                <a:path w="73258" h="115755">
                  <a:moveTo>
                    <a:pt x="71731" y="0"/>
                  </a:moveTo>
                  <a:lnTo>
                    <a:pt x="66199" y="4188"/>
                  </a:lnTo>
                  <a:lnTo>
                    <a:pt x="59522" y="12945"/>
                  </a:lnTo>
                  <a:lnTo>
                    <a:pt x="52701" y="3808"/>
                  </a:lnTo>
                  <a:lnTo>
                    <a:pt x="42734" y="3808"/>
                  </a:lnTo>
                  <a:lnTo>
                    <a:pt x="54562" y="11232"/>
                  </a:lnTo>
                  <a:lnTo>
                    <a:pt x="57233" y="19799"/>
                  </a:lnTo>
                  <a:lnTo>
                    <a:pt x="56469" y="22846"/>
                  </a:lnTo>
                  <a:lnTo>
                    <a:pt x="47313" y="58638"/>
                  </a:lnTo>
                  <a:lnTo>
                    <a:pt x="44261" y="65493"/>
                  </a:lnTo>
                  <a:lnTo>
                    <a:pt x="35295" y="73964"/>
                  </a:lnTo>
                  <a:lnTo>
                    <a:pt x="22894" y="78438"/>
                  </a:lnTo>
                  <a:lnTo>
                    <a:pt x="14594" y="73678"/>
                  </a:lnTo>
                  <a:lnTo>
                    <a:pt x="11445" y="60923"/>
                  </a:lnTo>
                  <a:lnTo>
                    <a:pt x="14881" y="41027"/>
                  </a:lnTo>
                  <a:lnTo>
                    <a:pt x="20606" y="22846"/>
                  </a:lnTo>
                  <a:lnTo>
                    <a:pt x="31384" y="8758"/>
                  </a:lnTo>
                  <a:lnTo>
                    <a:pt x="42734" y="3808"/>
                  </a:lnTo>
                  <a:lnTo>
                    <a:pt x="52701" y="3808"/>
                  </a:lnTo>
                  <a:lnTo>
                    <a:pt x="52559" y="3617"/>
                  </a:lnTo>
                  <a:lnTo>
                    <a:pt x="42734" y="0"/>
                  </a:lnTo>
                  <a:lnTo>
                    <a:pt x="27366" y="4581"/>
                  </a:lnTo>
                  <a:lnTo>
                    <a:pt x="13641" y="16658"/>
                  </a:lnTo>
                  <a:lnTo>
                    <a:pt x="3780" y="33733"/>
                  </a:lnTo>
                  <a:lnTo>
                    <a:pt x="0" y="53307"/>
                  </a:lnTo>
                  <a:lnTo>
                    <a:pt x="6867" y="74631"/>
                  </a:lnTo>
                  <a:lnTo>
                    <a:pt x="22894" y="82247"/>
                  </a:lnTo>
                  <a:lnTo>
                    <a:pt x="35581" y="77962"/>
                  </a:lnTo>
                  <a:lnTo>
                    <a:pt x="44261" y="70823"/>
                  </a:lnTo>
                  <a:lnTo>
                    <a:pt x="37393" y="98238"/>
                  </a:lnTo>
                  <a:lnTo>
                    <a:pt x="35867" y="104330"/>
                  </a:lnTo>
                  <a:lnTo>
                    <a:pt x="31956" y="109661"/>
                  </a:lnTo>
                  <a:lnTo>
                    <a:pt x="22894" y="110423"/>
                  </a:lnTo>
                  <a:lnTo>
                    <a:pt x="19079" y="113469"/>
                  </a:lnTo>
                  <a:lnTo>
                    <a:pt x="21369" y="115754"/>
                  </a:lnTo>
                  <a:lnTo>
                    <a:pt x="29763" y="114992"/>
                  </a:lnTo>
                  <a:lnTo>
                    <a:pt x="48839" y="114992"/>
                  </a:lnTo>
                  <a:lnTo>
                    <a:pt x="57233" y="115754"/>
                  </a:lnTo>
                  <a:lnTo>
                    <a:pt x="60285" y="111945"/>
                  </a:lnTo>
                  <a:lnTo>
                    <a:pt x="55707" y="110423"/>
                  </a:lnTo>
                  <a:lnTo>
                    <a:pt x="48362" y="109471"/>
                  </a:lnTo>
                  <a:lnTo>
                    <a:pt x="47313" y="107377"/>
                  </a:lnTo>
                  <a:lnTo>
                    <a:pt x="47313" y="104330"/>
                  </a:lnTo>
                  <a:lnTo>
                    <a:pt x="73257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2" name="shape 72"/>
            <p:cNvSpPr/>
            <p:nvPr/>
          </p:nvSpPr>
          <p:spPr>
            <a:xfrm>
              <a:off x="83177" y="298397"/>
              <a:ext cx="41956" cy="83771"/>
            </a:xfrm>
            <a:custGeom>
              <a:avLst/>
              <a:gdLst/>
              <a:ahLst/>
              <a:cxnLst/>
              <a:rect l="0" t="0" r="0" b="0"/>
              <a:pathLst>
                <a:path w="41956" h="83771">
                  <a:moveTo>
                    <a:pt x="22892" y="0"/>
                  </a:moveTo>
                  <a:lnTo>
                    <a:pt x="10015" y="6664"/>
                  </a:lnTo>
                  <a:lnTo>
                    <a:pt x="0" y="7616"/>
                  </a:lnTo>
                  <a:lnTo>
                    <a:pt x="0" y="12186"/>
                  </a:lnTo>
                  <a:lnTo>
                    <a:pt x="6676" y="11710"/>
                  </a:lnTo>
                  <a:lnTo>
                    <a:pt x="16787" y="8377"/>
                  </a:lnTo>
                  <a:lnTo>
                    <a:pt x="16787" y="73870"/>
                  </a:lnTo>
                  <a:lnTo>
                    <a:pt x="14975" y="78629"/>
                  </a:lnTo>
                  <a:lnTo>
                    <a:pt x="4578" y="79962"/>
                  </a:lnTo>
                  <a:lnTo>
                    <a:pt x="763" y="79962"/>
                  </a:lnTo>
                  <a:lnTo>
                    <a:pt x="763" y="83770"/>
                  </a:lnTo>
                  <a:lnTo>
                    <a:pt x="10778" y="83770"/>
                  </a:lnTo>
                  <a:lnTo>
                    <a:pt x="21366" y="83770"/>
                  </a:lnTo>
                  <a:lnTo>
                    <a:pt x="31666" y="83770"/>
                  </a:lnTo>
                  <a:lnTo>
                    <a:pt x="41956" y="83770"/>
                  </a:lnTo>
                  <a:lnTo>
                    <a:pt x="41956" y="79962"/>
                  </a:lnTo>
                  <a:lnTo>
                    <a:pt x="37390" y="79962"/>
                  </a:lnTo>
                  <a:lnTo>
                    <a:pt x="27375" y="78629"/>
                  </a:lnTo>
                  <a:lnTo>
                    <a:pt x="25945" y="73870"/>
                  </a:lnTo>
                  <a:lnTo>
                    <a:pt x="25945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3" name="shape 73"/>
            <p:cNvSpPr/>
            <p:nvPr/>
          </p:nvSpPr>
          <p:spPr>
            <a:xfrm>
              <a:off x="539862" y="234047"/>
              <a:ext cx="207809" cy="199524"/>
            </a:xfrm>
            <a:prstGeom prst="rect">
              <a:avLst/>
            </a:pr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4" name="shape 74"/>
            <p:cNvSpPr/>
            <p:nvPr/>
          </p:nvSpPr>
          <p:spPr>
            <a:xfrm>
              <a:off x="600513" y="299159"/>
              <a:ext cx="87754" cy="69301"/>
            </a:xfrm>
            <a:custGeom>
              <a:avLst/>
              <a:gdLst/>
              <a:ahLst/>
              <a:cxnLst/>
              <a:rect l="0" t="0" r="0" b="0"/>
              <a:pathLst>
                <a:path w="87754" h="69301">
                  <a:moveTo>
                    <a:pt x="86227" y="0"/>
                  </a:moveTo>
                  <a:lnTo>
                    <a:pt x="80122" y="0"/>
                  </a:lnTo>
                  <a:lnTo>
                    <a:pt x="74018" y="0"/>
                  </a:lnTo>
                  <a:lnTo>
                    <a:pt x="63716" y="0"/>
                  </a:lnTo>
                  <a:lnTo>
                    <a:pt x="60282" y="0"/>
                  </a:lnTo>
                  <a:lnTo>
                    <a:pt x="58756" y="1523"/>
                  </a:lnTo>
                  <a:lnTo>
                    <a:pt x="61809" y="3047"/>
                  </a:lnTo>
                  <a:lnTo>
                    <a:pt x="67913" y="5331"/>
                  </a:lnTo>
                  <a:lnTo>
                    <a:pt x="67150" y="6854"/>
                  </a:lnTo>
                  <a:lnTo>
                    <a:pt x="61045" y="31223"/>
                  </a:lnTo>
                  <a:lnTo>
                    <a:pt x="28234" y="31223"/>
                  </a:lnTo>
                  <a:lnTo>
                    <a:pt x="34338" y="7615"/>
                  </a:lnTo>
                  <a:lnTo>
                    <a:pt x="36246" y="3903"/>
                  </a:lnTo>
                  <a:lnTo>
                    <a:pt x="42732" y="3047"/>
                  </a:lnTo>
                  <a:lnTo>
                    <a:pt x="46547" y="1523"/>
                  </a:lnTo>
                  <a:lnTo>
                    <a:pt x="44259" y="0"/>
                  </a:lnTo>
                  <a:lnTo>
                    <a:pt x="38153" y="0"/>
                  </a:lnTo>
                  <a:lnTo>
                    <a:pt x="32048" y="0"/>
                  </a:lnTo>
                  <a:lnTo>
                    <a:pt x="21842" y="0"/>
                  </a:lnTo>
                  <a:lnTo>
                    <a:pt x="19077" y="0"/>
                  </a:lnTo>
                  <a:lnTo>
                    <a:pt x="16787" y="1523"/>
                  </a:lnTo>
                  <a:lnTo>
                    <a:pt x="19840" y="3047"/>
                  </a:lnTo>
                  <a:lnTo>
                    <a:pt x="25944" y="5331"/>
                  </a:lnTo>
                  <a:lnTo>
                    <a:pt x="25944" y="6854"/>
                  </a:lnTo>
                  <a:lnTo>
                    <a:pt x="12209" y="60923"/>
                  </a:lnTo>
                  <a:lnTo>
                    <a:pt x="10206" y="64636"/>
                  </a:lnTo>
                  <a:lnTo>
                    <a:pt x="3052" y="65493"/>
                  </a:lnTo>
                  <a:lnTo>
                    <a:pt x="0" y="67777"/>
                  </a:lnTo>
                  <a:lnTo>
                    <a:pt x="2289" y="69300"/>
                  </a:lnTo>
                  <a:lnTo>
                    <a:pt x="8394" y="68539"/>
                  </a:lnTo>
                  <a:lnTo>
                    <a:pt x="14498" y="68539"/>
                  </a:lnTo>
                  <a:lnTo>
                    <a:pt x="24418" y="68920"/>
                  </a:lnTo>
                  <a:lnTo>
                    <a:pt x="27470" y="69300"/>
                  </a:lnTo>
                  <a:lnTo>
                    <a:pt x="29760" y="67015"/>
                  </a:lnTo>
                  <a:lnTo>
                    <a:pt x="26707" y="65493"/>
                  </a:lnTo>
                  <a:lnTo>
                    <a:pt x="22892" y="65493"/>
                  </a:lnTo>
                  <a:lnTo>
                    <a:pt x="20603" y="63970"/>
                  </a:lnTo>
                  <a:lnTo>
                    <a:pt x="20603" y="62446"/>
                  </a:lnTo>
                  <a:lnTo>
                    <a:pt x="27470" y="35030"/>
                  </a:lnTo>
                  <a:lnTo>
                    <a:pt x="60282" y="35030"/>
                  </a:lnTo>
                  <a:lnTo>
                    <a:pt x="53415" y="62446"/>
                  </a:lnTo>
                  <a:lnTo>
                    <a:pt x="50840" y="65112"/>
                  </a:lnTo>
                  <a:lnTo>
                    <a:pt x="44259" y="65493"/>
                  </a:lnTo>
                  <a:lnTo>
                    <a:pt x="41968" y="67777"/>
                  </a:lnTo>
                  <a:lnTo>
                    <a:pt x="43495" y="69300"/>
                  </a:lnTo>
                  <a:lnTo>
                    <a:pt x="49600" y="68539"/>
                  </a:lnTo>
                  <a:lnTo>
                    <a:pt x="56467" y="68539"/>
                  </a:lnTo>
                  <a:lnTo>
                    <a:pt x="66387" y="68920"/>
                  </a:lnTo>
                  <a:lnTo>
                    <a:pt x="69439" y="69300"/>
                  </a:lnTo>
                  <a:lnTo>
                    <a:pt x="71729" y="67015"/>
                  </a:lnTo>
                  <a:lnTo>
                    <a:pt x="68677" y="65493"/>
                  </a:lnTo>
                  <a:lnTo>
                    <a:pt x="64860" y="65493"/>
                  </a:lnTo>
                  <a:lnTo>
                    <a:pt x="62572" y="63970"/>
                  </a:lnTo>
                  <a:lnTo>
                    <a:pt x="62572" y="62446"/>
                  </a:lnTo>
                  <a:lnTo>
                    <a:pt x="76307" y="8377"/>
                  </a:lnTo>
                  <a:lnTo>
                    <a:pt x="78215" y="3998"/>
                  </a:lnTo>
                  <a:lnTo>
                    <a:pt x="84700" y="3047"/>
                  </a:lnTo>
                  <a:lnTo>
                    <a:pt x="87753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5" name="shape 75"/>
          <p:cNvGrpSpPr/>
          <p:nvPr/>
        </p:nvGrpSpPr>
        <p:grpSpPr>
          <a:xfrm>
            <a:off x="3938188" y="1535892"/>
            <a:ext cx="995457" cy="814579"/>
            <a:chOff x="0" y="0"/>
            <a:chExt cx="995456" cy="814579"/>
          </a:xfrm>
        </p:grpSpPr>
        <p:sp>
          <p:nvSpPr>
            <p:cNvPr id="76" name="shape 76"/>
            <p:cNvSpPr/>
            <p:nvPr/>
          </p:nvSpPr>
          <p:spPr>
            <a:xfrm>
              <a:off x="195336" y="634239"/>
              <a:ext cx="174743" cy="9900"/>
            </a:xfrm>
            <a:custGeom>
              <a:avLst/>
              <a:gdLst/>
              <a:ahLst/>
              <a:cxnLst/>
              <a:rect l="0" t="0" r="0" b="0"/>
              <a:pathLst>
                <a:path w="174743" h="9900">
                  <a:moveTo>
                    <a:pt x="174743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7" name="shape 77"/>
            <p:cNvSpPr/>
            <p:nvPr/>
          </p:nvSpPr>
          <p:spPr>
            <a:xfrm>
              <a:off x="370079" y="634239"/>
              <a:ext cx="174743" cy="9900"/>
            </a:xfrm>
            <a:custGeom>
              <a:avLst/>
              <a:gdLst/>
              <a:ahLst/>
              <a:cxnLst/>
              <a:rect l="0" t="0" r="0" b="0"/>
              <a:pathLst>
                <a:path w="174743" h="9900">
                  <a:moveTo>
                    <a:pt x="174743" y="4950"/>
                  </a:moveTo>
                  <a:lnTo>
                    <a:pt x="0" y="4950"/>
                  </a:lnTo>
                </a:path>
              </a:pathLst>
            </a:cu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8" name="shape 78"/>
            <p:cNvSpPr/>
            <p:nvPr/>
          </p:nvSpPr>
          <p:spPr>
            <a:xfrm>
              <a:off x="0" y="580551"/>
              <a:ext cx="73258" cy="116009"/>
            </a:xfrm>
            <a:custGeom>
              <a:avLst/>
              <a:gdLst/>
              <a:ahLst/>
              <a:cxnLst/>
              <a:rect l="0" t="0" r="0" b="0"/>
              <a:pathLst>
                <a:path w="73258" h="116009">
                  <a:moveTo>
                    <a:pt x="71731" y="0"/>
                  </a:moveTo>
                  <a:lnTo>
                    <a:pt x="66199" y="4188"/>
                  </a:lnTo>
                  <a:lnTo>
                    <a:pt x="59522" y="12945"/>
                  </a:lnTo>
                  <a:lnTo>
                    <a:pt x="52701" y="3808"/>
                  </a:lnTo>
                  <a:lnTo>
                    <a:pt x="42734" y="3808"/>
                  </a:lnTo>
                  <a:lnTo>
                    <a:pt x="54562" y="11518"/>
                  </a:lnTo>
                  <a:lnTo>
                    <a:pt x="57233" y="19799"/>
                  </a:lnTo>
                  <a:lnTo>
                    <a:pt x="56469" y="22846"/>
                  </a:lnTo>
                  <a:lnTo>
                    <a:pt x="47313" y="58638"/>
                  </a:lnTo>
                  <a:lnTo>
                    <a:pt x="44261" y="65493"/>
                  </a:lnTo>
                  <a:lnTo>
                    <a:pt x="35295" y="73964"/>
                  </a:lnTo>
                  <a:lnTo>
                    <a:pt x="22894" y="78437"/>
                  </a:lnTo>
                  <a:lnTo>
                    <a:pt x="14594" y="73678"/>
                  </a:lnTo>
                  <a:lnTo>
                    <a:pt x="11445" y="60923"/>
                  </a:lnTo>
                  <a:lnTo>
                    <a:pt x="14881" y="41027"/>
                  </a:lnTo>
                  <a:lnTo>
                    <a:pt x="20606" y="22846"/>
                  </a:lnTo>
                  <a:lnTo>
                    <a:pt x="31384" y="8758"/>
                  </a:lnTo>
                  <a:lnTo>
                    <a:pt x="42734" y="3808"/>
                  </a:lnTo>
                  <a:lnTo>
                    <a:pt x="52701" y="3808"/>
                  </a:lnTo>
                  <a:lnTo>
                    <a:pt x="52559" y="3617"/>
                  </a:lnTo>
                  <a:lnTo>
                    <a:pt x="42734" y="0"/>
                  </a:lnTo>
                  <a:lnTo>
                    <a:pt x="27366" y="4581"/>
                  </a:lnTo>
                  <a:lnTo>
                    <a:pt x="13641" y="16658"/>
                  </a:lnTo>
                  <a:lnTo>
                    <a:pt x="3780" y="33733"/>
                  </a:lnTo>
                  <a:lnTo>
                    <a:pt x="0" y="53307"/>
                  </a:lnTo>
                  <a:lnTo>
                    <a:pt x="6867" y="74631"/>
                  </a:lnTo>
                  <a:lnTo>
                    <a:pt x="22894" y="82247"/>
                  </a:lnTo>
                  <a:lnTo>
                    <a:pt x="35581" y="77963"/>
                  </a:lnTo>
                  <a:lnTo>
                    <a:pt x="44261" y="70823"/>
                  </a:lnTo>
                  <a:lnTo>
                    <a:pt x="37393" y="98492"/>
                  </a:lnTo>
                  <a:lnTo>
                    <a:pt x="35867" y="105346"/>
                  </a:lnTo>
                  <a:lnTo>
                    <a:pt x="31956" y="110010"/>
                  </a:lnTo>
                  <a:lnTo>
                    <a:pt x="22894" y="110677"/>
                  </a:lnTo>
                  <a:lnTo>
                    <a:pt x="19079" y="114484"/>
                  </a:lnTo>
                  <a:lnTo>
                    <a:pt x="21369" y="116008"/>
                  </a:lnTo>
                  <a:lnTo>
                    <a:pt x="29763" y="115246"/>
                  </a:lnTo>
                  <a:lnTo>
                    <a:pt x="48839" y="115246"/>
                  </a:lnTo>
                  <a:lnTo>
                    <a:pt x="57233" y="116008"/>
                  </a:lnTo>
                  <a:lnTo>
                    <a:pt x="60285" y="112199"/>
                  </a:lnTo>
                  <a:lnTo>
                    <a:pt x="55707" y="110677"/>
                  </a:lnTo>
                  <a:lnTo>
                    <a:pt x="48362" y="109725"/>
                  </a:lnTo>
                  <a:lnTo>
                    <a:pt x="47313" y="107631"/>
                  </a:lnTo>
                  <a:lnTo>
                    <a:pt x="47313" y="104584"/>
                  </a:lnTo>
                  <a:lnTo>
                    <a:pt x="73257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9" name="shape 79"/>
            <p:cNvSpPr/>
            <p:nvPr/>
          </p:nvSpPr>
          <p:spPr>
            <a:xfrm>
              <a:off x="77072" y="604158"/>
              <a:ext cx="52640" cy="87070"/>
            </a:xfrm>
            <a:custGeom>
              <a:avLst/>
              <a:gdLst/>
              <a:ahLst/>
              <a:cxnLst/>
              <a:rect l="0" t="0" r="0" b="0"/>
              <a:pathLst>
                <a:path w="52640" h="87070">
                  <a:moveTo>
                    <a:pt x="26708" y="0"/>
                  </a:moveTo>
                  <a:lnTo>
                    <a:pt x="14785" y="3046"/>
                  </a:lnTo>
                  <a:lnTo>
                    <a:pt x="4578" y="15231"/>
                  </a:lnTo>
                  <a:lnTo>
                    <a:pt x="572" y="28748"/>
                  </a:lnTo>
                  <a:lnTo>
                    <a:pt x="0" y="43409"/>
                  </a:lnTo>
                  <a:lnTo>
                    <a:pt x="668" y="58956"/>
                  </a:lnTo>
                  <a:lnTo>
                    <a:pt x="5342" y="74123"/>
                  </a:lnTo>
                  <a:lnTo>
                    <a:pt x="15452" y="84595"/>
                  </a:lnTo>
                  <a:lnTo>
                    <a:pt x="26708" y="87070"/>
                  </a:lnTo>
                  <a:lnTo>
                    <a:pt x="37675" y="84405"/>
                  </a:lnTo>
                  <a:lnTo>
                    <a:pt x="48061" y="72601"/>
                  </a:lnTo>
                  <a:lnTo>
                    <a:pt x="52067" y="58195"/>
                  </a:lnTo>
                  <a:lnTo>
                    <a:pt x="52639" y="43409"/>
                  </a:lnTo>
                  <a:lnTo>
                    <a:pt x="52067" y="28558"/>
                  </a:lnTo>
                  <a:lnTo>
                    <a:pt x="48061" y="13708"/>
                  </a:lnTo>
                  <a:lnTo>
                    <a:pt x="37103" y="2285"/>
                  </a:lnTo>
                  <a:lnTo>
                    <a:pt x="37101" y="2285"/>
                  </a:lnTo>
                  <a:lnTo>
                    <a:pt x="26708" y="2285"/>
                  </a:lnTo>
                  <a:lnTo>
                    <a:pt x="34529" y="5331"/>
                  </a:lnTo>
                  <a:lnTo>
                    <a:pt x="41206" y="17516"/>
                  </a:lnTo>
                  <a:lnTo>
                    <a:pt x="42732" y="41886"/>
                  </a:lnTo>
                  <a:lnTo>
                    <a:pt x="41206" y="68539"/>
                  </a:lnTo>
                  <a:lnTo>
                    <a:pt x="35102" y="80661"/>
                  </a:lnTo>
                  <a:lnTo>
                    <a:pt x="26708" y="84024"/>
                  </a:lnTo>
                  <a:lnTo>
                    <a:pt x="17933" y="80946"/>
                  </a:lnTo>
                  <a:lnTo>
                    <a:pt x="11447" y="68539"/>
                  </a:lnTo>
                  <a:lnTo>
                    <a:pt x="9920" y="41886"/>
                  </a:lnTo>
                  <a:lnTo>
                    <a:pt x="11447" y="19038"/>
                  </a:lnTo>
                  <a:lnTo>
                    <a:pt x="18504" y="4950"/>
                  </a:lnTo>
                  <a:lnTo>
                    <a:pt x="26708" y="2285"/>
                  </a:lnTo>
                  <a:lnTo>
                    <a:pt x="37101" y="22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0" name="shape 80"/>
            <p:cNvSpPr/>
            <p:nvPr/>
          </p:nvSpPr>
          <p:spPr>
            <a:xfrm>
              <a:off x="539862" y="539807"/>
              <a:ext cx="207809" cy="199778"/>
            </a:xfrm>
            <a:prstGeom prst="rect">
              <a:avLst/>
            </a:pr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1" name="shape 81"/>
            <p:cNvSpPr/>
            <p:nvPr/>
          </p:nvSpPr>
          <p:spPr>
            <a:xfrm>
              <a:off x="600513" y="604920"/>
              <a:ext cx="87754" cy="69554"/>
            </a:xfrm>
            <a:custGeom>
              <a:avLst/>
              <a:gdLst/>
              <a:ahLst/>
              <a:cxnLst/>
              <a:rect l="0" t="0" r="0" b="0"/>
              <a:pathLst>
                <a:path w="87754" h="69554">
                  <a:moveTo>
                    <a:pt x="86227" y="0"/>
                  </a:moveTo>
                  <a:lnTo>
                    <a:pt x="80122" y="0"/>
                  </a:lnTo>
                  <a:lnTo>
                    <a:pt x="74018" y="0"/>
                  </a:lnTo>
                  <a:lnTo>
                    <a:pt x="63716" y="0"/>
                  </a:lnTo>
                  <a:lnTo>
                    <a:pt x="60282" y="0"/>
                  </a:lnTo>
                  <a:lnTo>
                    <a:pt x="58756" y="1523"/>
                  </a:lnTo>
                  <a:lnTo>
                    <a:pt x="61809" y="3808"/>
                  </a:lnTo>
                  <a:lnTo>
                    <a:pt x="67913" y="5331"/>
                  </a:lnTo>
                  <a:lnTo>
                    <a:pt x="67150" y="6854"/>
                  </a:lnTo>
                  <a:lnTo>
                    <a:pt x="61045" y="31223"/>
                  </a:lnTo>
                  <a:lnTo>
                    <a:pt x="28234" y="31223"/>
                  </a:lnTo>
                  <a:lnTo>
                    <a:pt x="34338" y="7615"/>
                  </a:lnTo>
                  <a:lnTo>
                    <a:pt x="36246" y="4569"/>
                  </a:lnTo>
                  <a:lnTo>
                    <a:pt x="42732" y="3808"/>
                  </a:lnTo>
                  <a:lnTo>
                    <a:pt x="46547" y="1523"/>
                  </a:lnTo>
                  <a:lnTo>
                    <a:pt x="44259" y="0"/>
                  </a:lnTo>
                  <a:lnTo>
                    <a:pt x="38153" y="0"/>
                  </a:lnTo>
                  <a:lnTo>
                    <a:pt x="32048" y="0"/>
                  </a:lnTo>
                  <a:lnTo>
                    <a:pt x="21842" y="0"/>
                  </a:lnTo>
                  <a:lnTo>
                    <a:pt x="19077" y="0"/>
                  </a:lnTo>
                  <a:lnTo>
                    <a:pt x="16787" y="1523"/>
                  </a:lnTo>
                  <a:lnTo>
                    <a:pt x="19840" y="3808"/>
                  </a:lnTo>
                  <a:lnTo>
                    <a:pt x="25944" y="5331"/>
                  </a:lnTo>
                  <a:lnTo>
                    <a:pt x="25944" y="6854"/>
                  </a:lnTo>
                  <a:lnTo>
                    <a:pt x="12209" y="60923"/>
                  </a:lnTo>
                  <a:lnTo>
                    <a:pt x="10206" y="64636"/>
                  </a:lnTo>
                  <a:lnTo>
                    <a:pt x="3052" y="65493"/>
                  </a:lnTo>
                  <a:lnTo>
                    <a:pt x="0" y="67777"/>
                  </a:lnTo>
                  <a:lnTo>
                    <a:pt x="2289" y="69554"/>
                  </a:lnTo>
                  <a:lnTo>
                    <a:pt x="8394" y="68538"/>
                  </a:lnTo>
                  <a:lnTo>
                    <a:pt x="14498" y="68538"/>
                  </a:lnTo>
                  <a:lnTo>
                    <a:pt x="24418" y="69046"/>
                  </a:lnTo>
                  <a:lnTo>
                    <a:pt x="27470" y="69554"/>
                  </a:lnTo>
                  <a:lnTo>
                    <a:pt x="29760" y="67015"/>
                  </a:lnTo>
                  <a:lnTo>
                    <a:pt x="26707" y="65493"/>
                  </a:lnTo>
                  <a:lnTo>
                    <a:pt x="22892" y="65493"/>
                  </a:lnTo>
                  <a:lnTo>
                    <a:pt x="20603" y="63970"/>
                  </a:lnTo>
                  <a:lnTo>
                    <a:pt x="20603" y="62446"/>
                  </a:lnTo>
                  <a:lnTo>
                    <a:pt x="27470" y="35030"/>
                  </a:lnTo>
                  <a:lnTo>
                    <a:pt x="60282" y="35030"/>
                  </a:lnTo>
                  <a:lnTo>
                    <a:pt x="53415" y="62446"/>
                  </a:lnTo>
                  <a:lnTo>
                    <a:pt x="50840" y="65112"/>
                  </a:lnTo>
                  <a:lnTo>
                    <a:pt x="44259" y="65493"/>
                  </a:lnTo>
                  <a:lnTo>
                    <a:pt x="41968" y="67777"/>
                  </a:lnTo>
                  <a:lnTo>
                    <a:pt x="43495" y="69554"/>
                  </a:lnTo>
                  <a:lnTo>
                    <a:pt x="49600" y="68538"/>
                  </a:lnTo>
                  <a:lnTo>
                    <a:pt x="56467" y="68538"/>
                  </a:lnTo>
                  <a:lnTo>
                    <a:pt x="66387" y="69046"/>
                  </a:lnTo>
                  <a:lnTo>
                    <a:pt x="69439" y="69554"/>
                  </a:lnTo>
                  <a:lnTo>
                    <a:pt x="71729" y="67015"/>
                  </a:lnTo>
                  <a:lnTo>
                    <a:pt x="68677" y="65493"/>
                  </a:lnTo>
                  <a:lnTo>
                    <a:pt x="64860" y="65493"/>
                  </a:lnTo>
                  <a:lnTo>
                    <a:pt x="62572" y="63970"/>
                  </a:lnTo>
                  <a:lnTo>
                    <a:pt x="62572" y="62446"/>
                  </a:lnTo>
                  <a:lnTo>
                    <a:pt x="76307" y="8377"/>
                  </a:lnTo>
                  <a:lnTo>
                    <a:pt x="78215" y="4664"/>
                  </a:lnTo>
                  <a:lnTo>
                    <a:pt x="84700" y="3808"/>
                  </a:lnTo>
                  <a:lnTo>
                    <a:pt x="87753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2" name="shape 82"/>
            <p:cNvSpPr/>
            <p:nvPr/>
          </p:nvSpPr>
          <p:spPr>
            <a:xfrm>
              <a:off x="782731" y="12700"/>
              <a:ext cx="200025" cy="789180"/>
            </a:xfrm>
            <a:custGeom>
              <a:avLst/>
              <a:gdLst/>
              <a:ahLst/>
              <a:cxnLst/>
              <a:rect l="0" t="0" r="0" b="0"/>
              <a:pathLst>
                <a:path w="200025" h="789180">
                  <a:moveTo>
                    <a:pt x="0" y="33338"/>
                  </a:moveTo>
                  <a:cubicBezTo>
                    <a:pt x="0" y="14925"/>
                    <a:pt x="14927" y="0"/>
                    <a:pt x="33338" y="0"/>
                  </a:cubicBezTo>
                  <a:lnTo>
                    <a:pt x="166686" y="0"/>
                  </a:lnTo>
                  <a:cubicBezTo>
                    <a:pt x="185099" y="0"/>
                    <a:pt x="200025" y="14925"/>
                    <a:pt x="200025" y="33338"/>
                  </a:cubicBezTo>
                  <a:lnTo>
                    <a:pt x="200025" y="755840"/>
                  </a:lnTo>
                  <a:cubicBezTo>
                    <a:pt x="200025" y="774253"/>
                    <a:pt x="185099" y="789179"/>
                    <a:pt x="166686" y="789179"/>
                  </a:cubicBezTo>
                  <a:lnTo>
                    <a:pt x="33338" y="789179"/>
                  </a:lnTo>
                  <a:cubicBezTo>
                    <a:pt x="14927" y="789179"/>
                    <a:pt x="0" y="774253"/>
                    <a:pt x="0" y="755840"/>
                  </a:cubicBezTo>
                  <a:close/>
                </a:path>
              </a:pathLst>
            </a:custGeom>
            <a:solidFill>
              <a:srgbClr val="4CAC4E">
                <a:alpha val="2980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3" name="shape 83"/>
            <p:cNvSpPr/>
            <p:nvPr/>
          </p:nvSpPr>
          <p:spPr>
            <a:xfrm>
              <a:off x="770031" y="0"/>
              <a:ext cx="225425" cy="814579"/>
            </a:xfrm>
            <a:custGeom>
              <a:avLst/>
              <a:gdLst/>
              <a:ahLst/>
              <a:cxnLst/>
              <a:rect l="0" t="0" r="0" b="0"/>
              <a:pathLst>
                <a:path w="225425" h="814579">
                  <a:moveTo>
                    <a:pt x="12700" y="46038"/>
                  </a:moveTo>
                  <a:cubicBezTo>
                    <a:pt x="12700" y="27626"/>
                    <a:pt x="27626" y="12700"/>
                    <a:pt x="46038" y="12700"/>
                  </a:cubicBezTo>
                  <a:lnTo>
                    <a:pt x="179387" y="12700"/>
                  </a:lnTo>
                  <a:cubicBezTo>
                    <a:pt x="197799" y="12700"/>
                    <a:pt x="212725" y="27626"/>
                    <a:pt x="212725" y="46038"/>
                  </a:cubicBezTo>
                  <a:lnTo>
                    <a:pt x="212725" y="768541"/>
                  </a:lnTo>
                  <a:cubicBezTo>
                    <a:pt x="212725" y="786953"/>
                    <a:pt x="197799" y="801879"/>
                    <a:pt x="179387" y="801879"/>
                  </a:cubicBezTo>
                  <a:lnTo>
                    <a:pt x="46038" y="801879"/>
                  </a:lnTo>
                  <a:cubicBezTo>
                    <a:pt x="27626" y="801879"/>
                    <a:pt x="12700" y="786953"/>
                    <a:pt x="12700" y="768541"/>
                  </a:cubicBezTo>
                  <a:close/>
                </a:path>
              </a:pathLst>
            </a:custGeom>
            <a:ln w="25400" cap="flat">
              <a:solidFill>
                <a:srgbClr val="767E0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4" name="shape 84"/>
          <p:cNvGrpSpPr/>
          <p:nvPr/>
        </p:nvGrpSpPr>
        <p:grpSpPr>
          <a:xfrm>
            <a:off x="6923700" y="1648604"/>
            <a:ext cx="130485" cy="583849"/>
            <a:chOff x="0" y="0"/>
            <a:chExt cx="130484" cy="583848"/>
          </a:xfrm>
        </p:grpSpPr>
        <p:sp>
          <p:nvSpPr>
            <p:cNvPr id="85" name="shape 85"/>
            <p:cNvSpPr/>
            <p:nvPr/>
          </p:nvSpPr>
          <p:spPr>
            <a:xfrm>
              <a:off x="0" y="0"/>
              <a:ext cx="73255" cy="116009"/>
            </a:xfrm>
            <a:custGeom>
              <a:avLst/>
              <a:gdLst/>
              <a:ahLst/>
              <a:cxnLst/>
              <a:rect l="0" t="0" r="0" b="0"/>
              <a:pathLst>
                <a:path w="73255" h="116009">
                  <a:moveTo>
                    <a:pt x="71728" y="0"/>
                  </a:moveTo>
                  <a:lnTo>
                    <a:pt x="66482" y="4188"/>
                  </a:lnTo>
                  <a:lnTo>
                    <a:pt x="59518" y="12946"/>
                  </a:lnTo>
                  <a:lnTo>
                    <a:pt x="53444" y="3808"/>
                  </a:lnTo>
                  <a:lnTo>
                    <a:pt x="42732" y="3808"/>
                  </a:lnTo>
                  <a:lnTo>
                    <a:pt x="54559" y="11232"/>
                  </a:lnTo>
                  <a:lnTo>
                    <a:pt x="57230" y="19799"/>
                  </a:lnTo>
                  <a:lnTo>
                    <a:pt x="56466" y="22846"/>
                  </a:lnTo>
                  <a:lnTo>
                    <a:pt x="47310" y="58638"/>
                  </a:lnTo>
                  <a:lnTo>
                    <a:pt x="44258" y="65493"/>
                  </a:lnTo>
                  <a:lnTo>
                    <a:pt x="35673" y="73964"/>
                  </a:lnTo>
                  <a:lnTo>
                    <a:pt x="23655" y="78439"/>
                  </a:lnTo>
                  <a:lnTo>
                    <a:pt x="15070" y="73679"/>
                  </a:lnTo>
                  <a:lnTo>
                    <a:pt x="12209" y="60923"/>
                  </a:lnTo>
                  <a:lnTo>
                    <a:pt x="15356" y="41028"/>
                  </a:lnTo>
                  <a:lnTo>
                    <a:pt x="21365" y="22846"/>
                  </a:lnTo>
                  <a:lnTo>
                    <a:pt x="31762" y="8472"/>
                  </a:lnTo>
                  <a:lnTo>
                    <a:pt x="42732" y="3808"/>
                  </a:lnTo>
                  <a:lnTo>
                    <a:pt x="53444" y="3808"/>
                  </a:lnTo>
                  <a:lnTo>
                    <a:pt x="53128" y="3332"/>
                  </a:lnTo>
                  <a:lnTo>
                    <a:pt x="42732" y="0"/>
                  </a:lnTo>
                  <a:lnTo>
                    <a:pt x="27363" y="4581"/>
                  </a:lnTo>
                  <a:lnTo>
                    <a:pt x="13639" y="16658"/>
                  </a:lnTo>
                  <a:lnTo>
                    <a:pt x="3780" y="33733"/>
                  </a:lnTo>
                  <a:lnTo>
                    <a:pt x="0" y="53307"/>
                  </a:lnTo>
                  <a:lnTo>
                    <a:pt x="6867" y="74631"/>
                  </a:lnTo>
                  <a:lnTo>
                    <a:pt x="22892" y="82247"/>
                  </a:lnTo>
                  <a:lnTo>
                    <a:pt x="36245" y="77962"/>
                  </a:lnTo>
                  <a:lnTo>
                    <a:pt x="45020" y="70823"/>
                  </a:lnTo>
                  <a:lnTo>
                    <a:pt x="38153" y="98238"/>
                  </a:lnTo>
                  <a:lnTo>
                    <a:pt x="36626" y="104584"/>
                  </a:lnTo>
                  <a:lnTo>
                    <a:pt x="32334" y="109915"/>
                  </a:lnTo>
                  <a:lnTo>
                    <a:pt x="22892" y="110677"/>
                  </a:lnTo>
                  <a:lnTo>
                    <a:pt x="19076" y="113723"/>
                  </a:lnTo>
                  <a:lnTo>
                    <a:pt x="22128" y="116008"/>
                  </a:lnTo>
                  <a:lnTo>
                    <a:pt x="29759" y="115246"/>
                  </a:lnTo>
                  <a:lnTo>
                    <a:pt x="48837" y="115246"/>
                  </a:lnTo>
                  <a:lnTo>
                    <a:pt x="57230" y="116008"/>
                  </a:lnTo>
                  <a:lnTo>
                    <a:pt x="61045" y="112199"/>
                  </a:lnTo>
                  <a:lnTo>
                    <a:pt x="56466" y="110677"/>
                  </a:lnTo>
                  <a:lnTo>
                    <a:pt x="48740" y="109725"/>
                  </a:lnTo>
                  <a:lnTo>
                    <a:pt x="47310" y="107631"/>
                  </a:lnTo>
                  <a:lnTo>
                    <a:pt x="48073" y="104584"/>
                  </a:lnTo>
                  <a:lnTo>
                    <a:pt x="73254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6" name="shape 86"/>
            <p:cNvSpPr/>
            <p:nvPr/>
          </p:nvSpPr>
          <p:spPr>
            <a:xfrm>
              <a:off x="78595" y="23608"/>
              <a:ext cx="50363" cy="84024"/>
            </a:xfrm>
            <a:custGeom>
              <a:avLst/>
              <a:gdLst/>
              <a:ahLst/>
              <a:cxnLst/>
              <a:rect l="0" t="0" r="0" b="0"/>
              <a:pathLst>
                <a:path w="50363" h="84024">
                  <a:moveTo>
                    <a:pt x="23656" y="0"/>
                  </a:moveTo>
                  <a:lnTo>
                    <a:pt x="6391" y="7139"/>
                  </a:lnTo>
                  <a:lnTo>
                    <a:pt x="0" y="22846"/>
                  </a:lnTo>
                  <a:lnTo>
                    <a:pt x="3148" y="28842"/>
                  </a:lnTo>
                  <a:lnTo>
                    <a:pt x="6868" y="29699"/>
                  </a:lnTo>
                  <a:lnTo>
                    <a:pt x="10779" y="28271"/>
                  </a:lnTo>
                  <a:lnTo>
                    <a:pt x="12973" y="22846"/>
                  </a:lnTo>
                  <a:lnTo>
                    <a:pt x="6868" y="15992"/>
                  </a:lnTo>
                  <a:lnTo>
                    <a:pt x="4578" y="16754"/>
                  </a:lnTo>
                  <a:lnTo>
                    <a:pt x="11637" y="7139"/>
                  </a:lnTo>
                  <a:lnTo>
                    <a:pt x="22130" y="3808"/>
                  </a:lnTo>
                  <a:lnTo>
                    <a:pt x="34815" y="10090"/>
                  </a:lnTo>
                  <a:lnTo>
                    <a:pt x="38916" y="24369"/>
                  </a:lnTo>
                  <a:lnTo>
                    <a:pt x="35006" y="39029"/>
                  </a:lnTo>
                  <a:lnTo>
                    <a:pt x="25945" y="52546"/>
                  </a:lnTo>
                  <a:lnTo>
                    <a:pt x="1526" y="79454"/>
                  </a:lnTo>
                  <a:lnTo>
                    <a:pt x="0" y="84023"/>
                  </a:lnTo>
                  <a:lnTo>
                    <a:pt x="47311" y="84023"/>
                  </a:lnTo>
                  <a:lnTo>
                    <a:pt x="50363" y="61684"/>
                  </a:lnTo>
                  <a:lnTo>
                    <a:pt x="47311" y="61684"/>
                  </a:lnTo>
                  <a:lnTo>
                    <a:pt x="46071" y="68252"/>
                  </a:lnTo>
                  <a:lnTo>
                    <a:pt x="44258" y="73108"/>
                  </a:lnTo>
                  <a:lnTo>
                    <a:pt x="39108" y="73773"/>
                  </a:lnTo>
                  <a:lnTo>
                    <a:pt x="32813" y="73868"/>
                  </a:lnTo>
                  <a:lnTo>
                    <a:pt x="9920" y="73868"/>
                  </a:lnTo>
                  <a:lnTo>
                    <a:pt x="22893" y="60923"/>
                  </a:lnTo>
                  <a:lnTo>
                    <a:pt x="44068" y="40932"/>
                  </a:lnTo>
                  <a:lnTo>
                    <a:pt x="50363" y="24369"/>
                  </a:lnTo>
                  <a:lnTo>
                    <a:pt x="42732" y="67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7" name="shape 87"/>
            <p:cNvSpPr/>
            <p:nvPr/>
          </p:nvSpPr>
          <p:spPr>
            <a:xfrm>
              <a:off x="0" y="234047"/>
              <a:ext cx="73255" cy="115755"/>
            </a:xfrm>
            <a:custGeom>
              <a:avLst/>
              <a:gdLst/>
              <a:ahLst/>
              <a:cxnLst/>
              <a:rect l="0" t="0" r="0" b="0"/>
              <a:pathLst>
                <a:path w="73255" h="115755">
                  <a:moveTo>
                    <a:pt x="71728" y="0"/>
                  </a:moveTo>
                  <a:lnTo>
                    <a:pt x="66482" y="4188"/>
                  </a:lnTo>
                  <a:lnTo>
                    <a:pt x="59518" y="12945"/>
                  </a:lnTo>
                  <a:lnTo>
                    <a:pt x="53259" y="3808"/>
                  </a:lnTo>
                  <a:lnTo>
                    <a:pt x="42732" y="3808"/>
                  </a:lnTo>
                  <a:lnTo>
                    <a:pt x="54559" y="11232"/>
                  </a:lnTo>
                  <a:lnTo>
                    <a:pt x="57230" y="19799"/>
                  </a:lnTo>
                  <a:lnTo>
                    <a:pt x="56466" y="22846"/>
                  </a:lnTo>
                  <a:lnTo>
                    <a:pt x="47310" y="58638"/>
                  </a:lnTo>
                  <a:lnTo>
                    <a:pt x="44258" y="65493"/>
                  </a:lnTo>
                  <a:lnTo>
                    <a:pt x="35673" y="73964"/>
                  </a:lnTo>
                  <a:lnTo>
                    <a:pt x="23655" y="78438"/>
                  </a:lnTo>
                  <a:lnTo>
                    <a:pt x="15070" y="73678"/>
                  </a:lnTo>
                  <a:lnTo>
                    <a:pt x="12209" y="60923"/>
                  </a:lnTo>
                  <a:lnTo>
                    <a:pt x="15356" y="41027"/>
                  </a:lnTo>
                  <a:lnTo>
                    <a:pt x="21365" y="22846"/>
                  </a:lnTo>
                  <a:lnTo>
                    <a:pt x="31762" y="8758"/>
                  </a:lnTo>
                  <a:lnTo>
                    <a:pt x="42732" y="3808"/>
                  </a:lnTo>
                  <a:lnTo>
                    <a:pt x="53259" y="3808"/>
                  </a:lnTo>
                  <a:lnTo>
                    <a:pt x="53128" y="3617"/>
                  </a:lnTo>
                  <a:lnTo>
                    <a:pt x="42732" y="0"/>
                  </a:lnTo>
                  <a:lnTo>
                    <a:pt x="27363" y="4581"/>
                  </a:lnTo>
                  <a:lnTo>
                    <a:pt x="13639" y="16658"/>
                  </a:lnTo>
                  <a:lnTo>
                    <a:pt x="3780" y="33733"/>
                  </a:lnTo>
                  <a:lnTo>
                    <a:pt x="0" y="53307"/>
                  </a:lnTo>
                  <a:lnTo>
                    <a:pt x="6867" y="74631"/>
                  </a:lnTo>
                  <a:lnTo>
                    <a:pt x="22892" y="82247"/>
                  </a:lnTo>
                  <a:lnTo>
                    <a:pt x="36245" y="77962"/>
                  </a:lnTo>
                  <a:lnTo>
                    <a:pt x="45020" y="70823"/>
                  </a:lnTo>
                  <a:lnTo>
                    <a:pt x="38153" y="98238"/>
                  </a:lnTo>
                  <a:lnTo>
                    <a:pt x="36626" y="104330"/>
                  </a:lnTo>
                  <a:lnTo>
                    <a:pt x="32334" y="109661"/>
                  </a:lnTo>
                  <a:lnTo>
                    <a:pt x="22892" y="110423"/>
                  </a:lnTo>
                  <a:lnTo>
                    <a:pt x="19076" y="113469"/>
                  </a:lnTo>
                  <a:lnTo>
                    <a:pt x="22128" y="115754"/>
                  </a:lnTo>
                  <a:lnTo>
                    <a:pt x="29759" y="114992"/>
                  </a:lnTo>
                  <a:lnTo>
                    <a:pt x="48837" y="114992"/>
                  </a:lnTo>
                  <a:lnTo>
                    <a:pt x="57230" y="115754"/>
                  </a:lnTo>
                  <a:lnTo>
                    <a:pt x="61045" y="111945"/>
                  </a:lnTo>
                  <a:lnTo>
                    <a:pt x="56466" y="110423"/>
                  </a:lnTo>
                  <a:lnTo>
                    <a:pt x="48740" y="109471"/>
                  </a:lnTo>
                  <a:lnTo>
                    <a:pt x="47310" y="107377"/>
                  </a:lnTo>
                  <a:lnTo>
                    <a:pt x="48073" y="104330"/>
                  </a:lnTo>
                  <a:lnTo>
                    <a:pt x="73254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8" name="shape 88"/>
            <p:cNvSpPr/>
            <p:nvPr/>
          </p:nvSpPr>
          <p:spPr>
            <a:xfrm>
              <a:off x="83173" y="257654"/>
              <a:ext cx="41970" cy="83771"/>
            </a:xfrm>
            <a:custGeom>
              <a:avLst/>
              <a:gdLst/>
              <a:ahLst/>
              <a:cxnLst/>
              <a:rect l="0" t="0" r="0" b="0"/>
              <a:pathLst>
                <a:path w="41970" h="83771">
                  <a:moveTo>
                    <a:pt x="23657" y="0"/>
                  </a:moveTo>
                  <a:lnTo>
                    <a:pt x="10398" y="6664"/>
                  </a:lnTo>
                  <a:lnTo>
                    <a:pt x="0" y="7616"/>
                  </a:lnTo>
                  <a:lnTo>
                    <a:pt x="0" y="12186"/>
                  </a:lnTo>
                  <a:lnTo>
                    <a:pt x="6964" y="11710"/>
                  </a:lnTo>
                  <a:lnTo>
                    <a:pt x="16788" y="8377"/>
                  </a:lnTo>
                  <a:lnTo>
                    <a:pt x="16788" y="73870"/>
                  </a:lnTo>
                  <a:lnTo>
                    <a:pt x="15357" y="78629"/>
                  </a:lnTo>
                  <a:lnTo>
                    <a:pt x="5342" y="79962"/>
                  </a:lnTo>
                  <a:lnTo>
                    <a:pt x="764" y="79962"/>
                  </a:lnTo>
                  <a:lnTo>
                    <a:pt x="764" y="83770"/>
                  </a:lnTo>
                  <a:lnTo>
                    <a:pt x="11065" y="83770"/>
                  </a:lnTo>
                  <a:lnTo>
                    <a:pt x="21367" y="83770"/>
                  </a:lnTo>
                  <a:lnTo>
                    <a:pt x="31955" y="83770"/>
                  </a:lnTo>
                  <a:lnTo>
                    <a:pt x="41970" y="83770"/>
                  </a:lnTo>
                  <a:lnTo>
                    <a:pt x="41970" y="79962"/>
                  </a:lnTo>
                  <a:lnTo>
                    <a:pt x="38155" y="79962"/>
                  </a:lnTo>
                  <a:lnTo>
                    <a:pt x="28139" y="78629"/>
                  </a:lnTo>
                  <a:lnTo>
                    <a:pt x="26708" y="73870"/>
                  </a:lnTo>
                  <a:lnTo>
                    <a:pt x="26708" y="30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9" name="shape 89"/>
            <p:cNvSpPr/>
            <p:nvPr/>
          </p:nvSpPr>
          <p:spPr>
            <a:xfrm>
              <a:off x="0" y="467840"/>
              <a:ext cx="73255" cy="116009"/>
            </a:xfrm>
            <a:custGeom>
              <a:avLst/>
              <a:gdLst/>
              <a:ahLst/>
              <a:cxnLst/>
              <a:rect l="0" t="0" r="0" b="0"/>
              <a:pathLst>
                <a:path w="73255" h="116009">
                  <a:moveTo>
                    <a:pt x="71728" y="0"/>
                  </a:moveTo>
                  <a:lnTo>
                    <a:pt x="66482" y="4188"/>
                  </a:lnTo>
                  <a:lnTo>
                    <a:pt x="59518" y="12945"/>
                  </a:lnTo>
                  <a:lnTo>
                    <a:pt x="53259" y="3808"/>
                  </a:lnTo>
                  <a:lnTo>
                    <a:pt x="42732" y="3808"/>
                  </a:lnTo>
                  <a:lnTo>
                    <a:pt x="54559" y="11518"/>
                  </a:lnTo>
                  <a:lnTo>
                    <a:pt x="57230" y="19799"/>
                  </a:lnTo>
                  <a:lnTo>
                    <a:pt x="56466" y="22846"/>
                  </a:lnTo>
                  <a:lnTo>
                    <a:pt x="47310" y="58638"/>
                  </a:lnTo>
                  <a:lnTo>
                    <a:pt x="44258" y="65493"/>
                  </a:lnTo>
                  <a:lnTo>
                    <a:pt x="35673" y="73964"/>
                  </a:lnTo>
                  <a:lnTo>
                    <a:pt x="23655" y="78437"/>
                  </a:lnTo>
                  <a:lnTo>
                    <a:pt x="15070" y="73678"/>
                  </a:lnTo>
                  <a:lnTo>
                    <a:pt x="12209" y="60923"/>
                  </a:lnTo>
                  <a:lnTo>
                    <a:pt x="15356" y="41027"/>
                  </a:lnTo>
                  <a:lnTo>
                    <a:pt x="21365" y="22846"/>
                  </a:lnTo>
                  <a:lnTo>
                    <a:pt x="31762" y="8758"/>
                  </a:lnTo>
                  <a:lnTo>
                    <a:pt x="42732" y="3808"/>
                  </a:lnTo>
                  <a:lnTo>
                    <a:pt x="53259" y="3808"/>
                  </a:lnTo>
                  <a:lnTo>
                    <a:pt x="53128" y="3617"/>
                  </a:lnTo>
                  <a:lnTo>
                    <a:pt x="42732" y="0"/>
                  </a:lnTo>
                  <a:lnTo>
                    <a:pt x="27363" y="4581"/>
                  </a:lnTo>
                  <a:lnTo>
                    <a:pt x="13639" y="16658"/>
                  </a:lnTo>
                  <a:lnTo>
                    <a:pt x="3780" y="33733"/>
                  </a:lnTo>
                  <a:lnTo>
                    <a:pt x="0" y="53307"/>
                  </a:lnTo>
                  <a:lnTo>
                    <a:pt x="6867" y="74631"/>
                  </a:lnTo>
                  <a:lnTo>
                    <a:pt x="22892" y="82247"/>
                  </a:lnTo>
                  <a:lnTo>
                    <a:pt x="36245" y="77963"/>
                  </a:lnTo>
                  <a:lnTo>
                    <a:pt x="45020" y="70823"/>
                  </a:lnTo>
                  <a:lnTo>
                    <a:pt x="38153" y="98492"/>
                  </a:lnTo>
                  <a:lnTo>
                    <a:pt x="36626" y="105346"/>
                  </a:lnTo>
                  <a:lnTo>
                    <a:pt x="32334" y="110010"/>
                  </a:lnTo>
                  <a:lnTo>
                    <a:pt x="22892" y="110677"/>
                  </a:lnTo>
                  <a:lnTo>
                    <a:pt x="19076" y="114484"/>
                  </a:lnTo>
                  <a:lnTo>
                    <a:pt x="22128" y="116008"/>
                  </a:lnTo>
                  <a:lnTo>
                    <a:pt x="29759" y="115246"/>
                  </a:lnTo>
                  <a:lnTo>
                    <a:pt x="48837" y="115246"/>
                  </a:lnTo>
                  <a:lnTo>
                    <a:pt x="57230" y="116008"/>
                  </a:lnTo>
                  <a:lnTo>
                    <a:pt x="61045" y="112199"/>
                  </a:lnTo>
                  <a:lnTo>
                    <a:pt x="56466" y="110677"/>
                  </a:lnTo>
                  <a:lnTo>
                    <a:pt x="48740" y="109725"/>
                  </a:lnTo>
                  <a:lnTo>
                    <a:pt x="47310" y="107631"/>
                  </a:lnTo>
                  <a:lnTo>
                    <a:pt x="48073" y="104584"/>
                  </a:lnTo>
                  <a:lnTo>
                    <a:pt x="73254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0" name="shape 90"/>
            <p:cNvSpPr/>
            <p:nvPr/>
          </p:nvSpPr>
          <p:spPr>
            <a:xfrm>
              <a:off x="77070" y="491447"/>
              <a:ext cx="53415" cy="87070"/>
            </a:xfrm>
            <a:custGeom>
              <a:avLst/>
              <a:gdLst/>
              <a:ahLst/>
              <a:cxnLst/>
              <a:rect l="0" t="0" r="0" b="0"/>
              <a:pathLst>
                <a:path w="53415" h="87070">
                  <a:moveTo>
                    <a:pt x="26707" y="0"/>
                  </a:moveTo>
                  <a:lnTo>
                    <a:pt x="14784" y="3046"/>
                  </a:lnTo>
                  <a:lnTo>
                    <a:pt x="4578" y="15231"/>
                  </a:lnTo>
                  <a:lnTo>
                    <a:pt x="0" y="43409"/>
                  </a:lnTo>
                  <a:lnTo>
                    <a:pt x="1050" y="58956"/>
                  </a:lnTo>
                  <a:lnTo>
                    <a:pt x="6104" y="74123"/>
                  </a:lnTo>
                  <a:lnTo>
                    <a:pt x="16119" y="84595"/>
                  </a:lnTo>
                  <a:lnTo>
                    <a:pt x="26707" y="87070"/>
                  </a:lnTo>
                  <a:lnTo>
                    <a:pt x="38344" y="84405"/>
                  </a:lnTo>
                  <a:lnTo>
                    <a:pt x="48837" y="72601"/>
                  </a:lnTo>
                  <a:lnTo>
                    <a:pt x="53415" y="43409"/>
                  </a:lnTo>
                  <a:lnTo>
                    <a:pt x="52461" y="28558"/>
                  </a:lnTo>
                  <a:lnTo>
                    <a:pt x="48073" y="13708"/>
                  </a:lnTo>
                  <a:lnTo>
                    <a:pt x="37390" y="2285"/>
                  </a:lnTo>
                  <a:lnTo>
                    <a:pt x="37388" y="2285"/>
                  </a:lnTo>
                  <a:lnTo>
                    <a:pt x="26707" y="2285"/>
                  </a:lnTo>
                  <a:lnTo>
                    <a:pt x="34624" y="5331"/>
                  </a:lnTo>
                  <a:lnTo>
                    <a:pt x="41969" y="17516"/>
                  </a:lnTo>
                  <a:lnTo>
                    <a:pt x="42732" y="41886"/>
                  </a:lnTo>
                  <a:lnTo>
                    <a:pt x="41969" y="68539"/>
                  </a:lnTo>
                  <a:lnTo>
                    <a:pt x="35769" y="80661"/>
                  </a:lnTo>
                  <a:lnTo>
                    <a:pt x="26707" y="84024"/>
                  </a:lnTo>
                  <a:lnTo>
                    <a:pt x="18314" y="80946"/>
                  </a:lnTo>
                  <a:lnTo>
                    <a:pt x="12209" y="68539"/>
                  </a:lnTo>
                  <a:lnTo>
                    <a:pt x="10683" y="41886"/>
                  </a:lnTo>
                  <a:lnTo>
                    <a:pt x="11445" y="19038"/>
                  </a:lnTo>
                  <a:lnTo>
                    <a:pt x="18790" y="4950"/>
                  </a:lnTo>
                  <a:lnTo>
                    <a:pt x="26707" y="2285"/>
                  </a:lnTo>
                  <a:lnTo>
                    <a:pt x="37388" y="22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1" name="shape 91"/>
          <p:cNvGrpSpPr/>
          <p:nvPr/>
        </p:nvGrpSpPr>
        <p:grpSpPr>
          <a:xfrm>
            <a:off x="4946053" y="1841907"/>
            <a:ext cx="754701" cy="433570"/>
            <a:chOff x="0" y="0"/>
            <a:chExt cx="754700" cy="433569"/>
          </a:xfrm>
        </p:grpSpPr>
        <p:sp>
          <p:nvSpPr>
            <p:cNvPr id="92" name="shape 92"/>
            <p:cNvSpPr/>
            <p:nvPr/>
          </p:nvSpPr>
          <p:spPr>
            <a:xfrm>
              <a:off x="60651" y="65112"/>
              <a:ext cx="87754" cy="69301"/>
            </a:xfrm>
            <a:custGeom>
              <a:avLst/>
              <a:gdLst/>
              <a:ahLst/>
              <a:cxnLst/>
              <a:rect l="0" t="0" r="0" b="0"/>
              <a:pathLst>
                <a:path w="87754" h="69301">
                  <a:moveTo>
                    <a:pt x="85465" y="0"/>
                  </a:moveTo>
                  <a:lnTo>
                    <a:pt x="79360" y="0"/>
                  </a:lnTo>
                  <a:lnTo>
                    <a:pt x="73255" y="0"/>
                  </a:lnTo>
                  <a:lnTo>
                    <a:pt x="63335" y="0"/>
                  </a:lnTo>
                  <a:lnTo>
                    <a:pt x="60283" y="0"/>
                  </a:lnTo>
                  <a:lnTo>
                    <a:pt x="57993" y="1523"/>
                  </a:lnTo>
                  <a:lnTo>
                    <a:pt x="61046" y="3047"/>
                  </a:lnTo>
                  <a:lnTo>
                    <a:pt x="67150" y="5331"/>
                  </a:lnTo>
                  <a:lnTo>
                    <a:pt x="67150" y="6854"/>
                  </a:lnTo>
                  <a:lnTo>
                    <a:pt x="61046" y="31223"/>
                  </a:lnTo>
                  <a:lnTo>
                    <a:pt x="28233" y="31223"/>
                  </a:lnTo>
                  <a:lnTo>
                    <a:pt x="34338" y="7615"/>
                  </a:lnTo>
                  <a:lnTo>
                    <a:pt x="35960" y="3903"/>
                  </a:lnTo>
                  <a:lnTo>
                    <a:pt x="42732" y="3047"/>
                  </a:lnTo>
                  <a:lnTo>
                    <a:pt x="45785" y="1523"/>
                  </a:lnTo>
                  <a:lnTo>
                    <a:pt x="44258" y="0"/>
                  </a:lnTo>
                  <a:lnTo>
                    <a:pt x="38153" y="0"/>
                  </a:lnTo>
                  <a:lnTo>
                    <a:pt x="31286" y="0"/>
                  </a:lnTo>
                  <a:lnTo>
                    <a:pt x="21653" y="0"/>
                  </a:lnTo>
                  <a:lnTo>
                    <a:pt x="18313" y="0"/>
                  </a:lnTo>
                  <a:lnTo>
                    <a:pt x="16788" y="1523"/>
                  </a:lnTo>
                  <a:lnTo>
                    <a:pt x="19077" y="3047"/>
                  </a:lnTo>
                  <a:lnTo>
                    <a:pt x="25945" y="5331"/>
                  </a:lnTo>
                  <a:lnTo>
                    <a:pt x="25181" y="6854"/>
                  </a:lnTo>
                  <a:lnTo>
                    <a:pt x="11447" y="60923"/>
                  </a:lnTo>
                  <a:lnTo>
                    <a:pt x="9825" y="64636"/>
                  </a:lnTo>
                  <a:lnTo>
                    <a:pt x="3053" y="65493"/>
                  </a:lnTo>
                  <a:lnTo>
                    <a:pt x="0" y="67777"/>
                  </a:lnTo>
                  <a:lnTo>
                    <a:pt x="1526" y="69300"/>
                  </a:lnTo>
                  <a:lnTo>
                    <a:pt x="7631" y="68539"/>
                  </a:lnTo>
                  <a:lnTo>
                    <a:pt x="14498" y="68539"/>
                  </a:lnTo>
                  <a:lnTo>
                    <a:pt x="24132" y="68920"/>
                  </a:lnTo>
                  <a:lnTo>
                    <a:pt x="27471" y="69300"/>
                  </a:lnTo>
                  <a:lnTo>
                    <a:pt x="28997" y="67015"/>
                  </a:lnTo>
                  <a:lnTo>
                    <a:pt x="26708" y="65493"/>
                  </a:lnTo>
                  <a:lnTo>
                    <a:pt x="22130" y="65493"/>
                  </a:lnTo>
                  <a:lnTo>
                    <a:pt x="19840" y="63970"/>
                  </a:lnTo>
                  <a:lnTo>
                    <a:pt x="20603" y="62446"/>
                  </a:lnTo>
                  <a:lnTo>
                    <a:pt x="27471" y="35030"/>
                  </a:lnTo>
                  <a:lnTo>
                    <a:pt x="60283" y="35030"/>
                  </a:lnTo>
                  <a:lnTo>
                    <a:pt x="52651" y="62446"/>
                  </a:lnTo>
                  <a:lnTo>
                    <a:pt x="50459" y="65112"/>
                  </a:lnTo>
                  <a:lnTo>
                    <a:pt x="44258" y="65493"/>
                  </a:lnTo>
                  <a:lnTo>
                    <a:pt x="41970" y="67777"/>
                  </a:lnTo>
                  <a:lnTo>
                    <a:pt x="43495" y="69300"/>
                  </a:lnTo>
                  <a:lnTo>
                    <a:pt x="49600" y="68539"/>
                  </a:lnTo>
                  <a:lnTo>
                    <a:pt x="55705" y="68539"/>
                  </a:lnTo>
                  <a:lnTo>
                    <a:pt x="66006" y="68920"/>
                  </a:lnTo>
                  <a:lnTo>
                    <a:pt x="69440" y="69300"/>
                  </a:lnTo>
                  <a:lnTo>
                    <a:pt x="70966" y="67015"/>
                  </a:lnTo>
                  <a:lnTo>
                    <a:pt x="67913" y="65493"/>
                  </a:lnTo>
                  <a:lnTo>
                    <a:pt x="64098" y="65493"/>
                  </a:lnTo>
                  <a:lnTo>
                    <a:pt x="61808" y="63970"/>
                  </a:lnTo>
                  <a:lnTo>
                    <a:pt x="61808" y="62446"/>
                  </a:lnTo>
                  <a:lnTo>
                    <a:pt x="75545" y="8377"/>
                  </a:lnTo>
                  <a:lnTo>
                    <a:pt x="77738" y="3998"/>
                  </a:lnTo>
                  <a:lnTo>
                    <a:pt x="83938" y="3047"/>
                  </a:lnTo>
                  <a:lnTo>
                    <a:pt x="87753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3" name="shape 93"/>
            <p:cNvSpPr/>
            <p:nvPr/>
          </p:nvSpPr>
          <p:spPr>
            <a:xfrm>
              <a:off x="273204" y="0"/>
              <a:ext cx="208318" cy="199524"/>
            </a:xfrm>
            <a:prstGeom prst="rect">
              <a:avLst/>
            </a:pr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4" name="shape 94"/>
            <p:cNvSpPr/>
            <p:nvPr/>
          </p:nvSpPr>
          <p:spPr>
            <a:xfrm>
              <a:off x="332342" y="65112"/>
              <a:ext cx="86990" cy="69301"/>
            </a:xfrm>
            <a:custGeom>
              <a:avLst/>
              <a:gdLst/>
              <a:ahLst/>
              <a:cxnLst/>
              <a:rect l="0" t="0" r="0" b="0"/>
              <a:pathLst>
                <a:path w="86990" h="69301">
                  <a:moveTo>
                    <a:pt x="85463" y="0"/>
                  </a:moveTo>
                  <a:lnTo>
                    <a:pt x="83365" y="0"/>
                  </a:lnTo>
                  <a:lnTo>
                    <a:pt x="75543" y="0"/>
                  </a:lnTo>
                  <a:lnTo>
                    <a:pt x="67913" y="0"/>
                  </a:lnTo>
                  <a:lnTo>
                    <a:pt x="64861" y="0"/>
                  </a:lnTo>
                  <a:lnTo>
                    <a:pt x="63335" y="1523"/>
                  </a:lnTo>
                  <a:lnTo>
                    <a:pt x="64861" y="3047"/>
                  </a:lnTo>
                  <a:lnTo>
                    <a:pt x="67913" y="6092"/>
                  </a:lnTo>
                  <a:lnTo>
                    <a:pt x="66387" y="8377"/>
                  </a:lnTo>
                  <a:lnTo>
                    <a:pt x="66387" y="9139"/>
                  </a:lnTo>
                  <a:lnTo>
                    <a:pt x="64861" y="10662"/>
                  </a:lnTo>
                  <a:lnTo>
                    <a:pt x="48073" y="27415"/>
                  </a:lnTo>
                  <a:lnTo>
                    <a:pt x="38153" y="6092"/>
                  </a:lnTo>
                  <a:lnTo>
                    <a:pt x="43495" y="3047"/>
                  </a:lnTo>
                  <a:lnTo>
                    <a:pt x="45785" y="1523"/>
                  </a:lnTo>
                  <a:lnTo>
                    <a:pt x="44258" y="0"/>
                  </a:lnTo>
                  <a:lnTo>
                    <a:pt x="38153" y="0"/>
                  </a:lnTo>
                  <a:lnTo>
                    <a:pt x="31286" y="0"/>
                  </a:lnTo>
                  <a:lnTo>
                    <a:pt x="22415" y="0"/>
                  </a:lnTo>
                  <a:lnTo>
                    <a:pt x="19840" y="0"/>
                  </a:lnTo>
                  <a:lnTo>
                    <a:pt x="18313" y="1523"/>
                  </a:lnTo>
                  <a:lnTo>
                    <a:pt x="20603" y="3047"/>
                  </a:lnTo>
                  <a:lnTo>
                    <a:pt x="25754" y="3999"/>
                  </a:lnTo>
                  <a:lnTo>
                    <a:pt x="27470" y="6092"/>
                  </a:lnTo>
                  <a:lnTo>
                    <a:pt x="41206" y="34270"/>
                  </a:lnTo>
                  <a:lnTo>
                    <a:pt x="20603" y="55593"/>
                  </a:lnTo>
                  <a:lnTo>
                    <a:pt x="2290" y="65493"/>
                  </a:lnTo>
                  <a:lnTo>
                    <a:pt x="0" y="67777"/>
                  </a:lnTo>
                  <a:lnTo>
                    <a:pt x="1526" y="69300"/>
                  </a:lnTo>
                  <a:lnTo>
                    <a:pt x="3625" y="68920"/>
                  </a:lnTo>
                  <a:lnTo>
                    <a:pt x="11446" y="68539"/>
                  </a:lnTo>
                  <a:lnTo>
                    <a:pt x="19077" y="68920"/>
                  </a:lnTo>
                  <a:lnTo>
                    <a:pt x="22128" y="69300"/>
                  </a:lnTo>
                  <a:lnTo>
                    <a:pt x="23655" y="67015"/>
                  </a:lnTo>
                  <a:lnTo>
                    <a:pt x="22128" y="65493"/>
                  </a:lnTo>
                  <a:lnTo>
                    <a:pt x="19076" y="63208"/>
                  </a:lnTo>
                  <a:lnTo>
                    <a:pt x="21366" y="58639"/>
                  </a:lnTo>
                  <a:lnTo>
                    <a:pt x="32048" y="47977"/>
                  </a:lnTo>
                  <a:lnTo>
                    <a:pt x="42732" y="37315"/>
                  </a:lnTo>
                  <a:lnTo>
                    <a:pt x="54178" y="61685"/>
                  </a:lnTo>
                  <a:lnTo>
                    <a:pt x="54941" y="63208"/>
                  </a:lnTo>
                  <a:lnTo>
                    <a:pt x="49600" y="65493"/>
                  </a:lnTo>
                  <a:lnTo>
                    <a:pt x="47310" y="67777"/>
                  </a:lnTo>
                  <a:lnTo>
                    <a:pt x="48837" y="69300"/>
                  </a:lnTo>
                  <a:lnTo>
                    <a:pt x="54941" y="68539"/>
                  </a:lnTo>
                  <a:lnTo>
                    <a:pt x="61045" y="68539"/>
                  </a:lnTo>
                  <a:lnTo>
                    <a:pt x="70298" y="68920"/>
                  </a:lnTo>
                  <a:lnTo>
                    <a:pt x="73255" y="69300"/>
                  </a:lnTo>
                  <a:lnTo>
                    <a:pt x="74781" y="67015"/>
                  </a:lnTo>
                  <a:lnTo>
                    <a:pt x="71728" y="65493"/>
                  </a:lnTo>
                  <a:lnTo>
                    <a:pt x="66673" y="64921"/>
                  </a:lnTo>
                  <a:lnTo>
                    <a:pt x="65623" y="63208"/>
                  </a:lnTo>
                  <a:lnTo>
                    <a:pt x="49600" y="30462"/>
                  </a:lnTo>
                  <a:lnTo>
                    <a:pt x="61427" y="18277"/>
                  </a:lnTo>
                  <a:lnTo>
                    <a:pt x="70965" y="8377"/>
                  </a:lnTo>
                  <a:lnTo>
                    <a:pt x="77356" y="4855"/>
                  </a:lnTo>
                  <a:lnTo>
                    <a:pt x="85463" y="3047"/>
                  </a:lnTo>
                  <a:lnTo>
                    <a:pt x="86990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5" name="shape 95"/>
            <p:cNvSpPr/>
            <p:nvPr/>
          </p:nvSpPr>
          <p:spPr>
            <a:xfrm>
              <a:off x="547146" y="0"/>
              <a:ext cx="207555" cy="199524"/>
            </a:xfrm>
            <a:prstGeom prst="rect">
              <a:avLst/>
            </a:pr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6" name="shape 96"/>
            <p:cNvSpPr/>
            <p:nvPr/>
          </p:nvSpPr>
          <p:spPr>
            <a:xfrm>
              <a:off x="607810" y="65112"/>
              <a:ext cx="87754" cy="69301"/>
            </a:xfrm>
            <a:custGeom>
              <a:avLst/>
              <a:gdLst/>
              <a:ahLst/>
              <a:cxnLst/>
              <a:rect l="0" t="0" r="0" b="0"/>
              <a:pathLst>
                <a:path w="87754" h="69301">
                  <a:moveTo>
                    <a:pt x="86227" y="0"/>
                  </a:moveTo>
                  <a:lnTo>
                    <a:pt x="80121" y="0"/>
                  </a:lnTo>
                  <a:lnTo>
                    <a:pt x="74018" y="0"/>
                  </a:lnTo>
                  <a:lnTo>
                    <a:pt x="63716" y="0"/>
                  </a:lnTo>
                  <a:lnTo>
                    <a:pt x="60283" y="0"/>
                  </a:lnTo>
                  <a:lnTo>
                    <a:pt x="58756" y="1523"/>
                  </a:lnTo>
                  <a:lnTo>
                    <a:pt x="61808" y="3047"/>
                  </a:lnTo>
                  <a:lnTo>
                    <a:pt x="67913" y="5331"/>
                  </a:lnTo>
                  <a:lnTo>
                    <a:pt x="67150" y="6854"/>
                  </a:lnTo>
                  <a:lnTo>
                    <a:pt x="61045" y="31223"/>
                  </a:lnTo>
                  <a:lnTo>
                    <a:pt x="28233" y="31223"/>
                  </a:lnTo>
                  <a:lnTo>
                    <a:pt x="34338" y="7615"/>
                  </a:lnTo>
                  <a:lnTo>
                    <a:pt x="36246" y="3903"/>
                  </a:lnTo>
                  <a:lnTo>
                    <a:pt x="42732" y="3047"/>
                  </a:lnTo>
                  <a:lnTo>
                    <a:pt x="46547" y="1523"/>
                  </a:lnTo>
                  <a:lnTo>
                    <a:pt x="44258" y="0"/>
                  </a:lnTo>
                  <a:lnTo>
                    <a:pt x="38153" y="0"/>
                  </a:lnTo>
                  <a:lnTo>
                    <a:pt x="32048" y="0"/>
                  </a:lnTo>
                  <a:lnTo>
                    <a:pt x="21842" y="0"/>
                  </a:lnTo>
                  <a:lnTo>
                    <a:pt x="19076" y="0"/>
                  </a:lnTo>
                  <a:lnTo>
                    <a:pt x="16788" y="1523"/>
                  </a:lnTo>
                  <a:lnTo>
                    <a:pt x="19840" y="3047"/>
                  </a:lnTo>
                  <a:lnTo>
                    <a:pt x="25945" y="5331"/>
                  </a:lnTo>
                  <a:lnTo>
                    <a:pt x="25945" y="6854"/>
                  </a:lnTo>
                  <a:lnTo>
                    <a:pt x="12210" y="60923"/>
                  </a:lnTo>
                  <a:lnTo>
                    <a:pt x="10206" y="64636"/>
                  </a:lnTo>
                  <a:lnTo>
                    <a:pt x="3052" y="65493"/>
                  </a:lnTo>
                  <a:lnTo>
                    <a:pt x="0" y="67777"/>
                  </a:lnTo>
                  <a:lnTo>
                    <a:pt x="2290" y="69300"/>
                  </a:lnTo>
                  <a:lnTo>
                    <a:pt x="8393" y="68539"/>
                  </a:lnTo>
                  <a:lnTo>
                    <a:pt x="14498" y="68539"/>
                  </a:lnTo>
                  <a:lnTo>
                    <a:pt x="24418" y="68920"/>
                  </a:lnTo>
                  <a:lnTo>
                    <a:pt x="27470" y="69300"/>
                  </a:lnTo>
                  <a:lnTo>
                    <a:pt x="29760" y="67015"/>
                  </a:lnTo>
                  <a:lnTo>
                    <a:pt x="26708" y="65493"/>
                  </a:lnTo>
                  <a:lnTo>
                    <a:pt x="22892" y="65493"/>
                  </a:lnTo>
                  <a:lnTo>
                    <a:pt x="20603" y="63970"/>
                  </a:lnTo>
                  <a:lnTo>
                    <a:pt x="20603" y="62446"/>
                  </a:lnTo>
                  <a:lnTo>
                    <a:pt x="27470" y="35030"/>
                  </a:lnTo>
                  <a:lnTo>
                    <a:pt x="60283" y="35030"/>
                  </a:lnTo>
                  <a:lnTo>
                    <a:pt x="53415" y="62446"/>
                  </a:lnTo>
                  <a:lnTo>
                    <a:pt x="50840" y="65112"/>
                  </a:lnTo>
                  <a:lnTo>
                    <a:pt x="44258" y="65493"/>
                  </a:lnTo>
                  <a:lnTo>
                    <a:pt x="41968" y="67777"/>
                  </a:lnTo>
                  <a:lnTo>
                    <a:pt x="43495" y="69300"/>
                  </a:lnTo>
                  <a:lnTo>
                    <a:pt x="49600" y="68539"/>
                  </a:lnTo>
                  <a:lnTo>
                    <a:pt x="56467" y="68539"/>
                  </a:lnTo>
                  <a:lnTo>
                    <a:pt x="66387" y="68920"/>
                  </a:lnTo>
                  <a:lnTo>
                    <a:pt x="69440" y="69300"/>
                  </a:lnTo>
                  <a:lnTo>
                    <a:pt x="71728" y="67015"/>
                  </a:lnTo>
                  <a:lnTo>
                    <a:pt x="68676" y="65493"/>
                  </a:lnTo>
                  <a:lnTo>
                    <a:pt x="64861" y="65493"/>
                  </a:lnTo>
                  <a:lnTo>
                    <a:pt x="62571" y="63970"/>
                  </a:lnTo>
                  <a:lnTo>
                    <a:pt x="62571" y="62446"/>
                  </a:lnTo>
                  <a:lnTo>
                    <a:pt x="76307" y="8377"/>
                  </a:lnTo>
                  <a:lnTo>
                    <a:pt x="77928" y="3998"/>
                  </a:lnTo>
                  <a:lnTo>
                    <a:pt x="84701" y="3047"/>
                  </a:lnTo>
                  <a:lnTo>
                    <a:pt x="87753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7" name="shape 97"/>
            <p:cNvSpPr/>
            <p:nvPr/>
          </p:nvSpPr>
          <p:spPr>
            <a:xfrm>
              <a:off x="0" y="233792"/>
              <a:ext cx="207555" cy="199778"/>
            </a:xfrm>
            <a:prstGeom prst="rect">
              <a:avLst/>
            </a:pr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8" name="shape 98"/>
          <p:cNvGrpSpPr/>
          <p:nvPr/>
        </p:nvGrpSpPr>
        <p:grpSpPr>
          <a:xfrm>
            <a:off x="5960960" y="1841907"/>
            <a:ext cx="754803" cy="433570"/>
            <a:chOff x="0" y="0"/>
            <a:chExt cx="754802" cy="433569"/>
          </a:xfrm>
        </p:grpSpPr>
        <p:sp>
          <p:nvSpPr>
            <p:cNvPr id="99" name="shape 99"/>
            <p:cNvSpPr/>
            <p:nvPr/>
          </p:nvSpPr>
          <p:spPr>
            <a:xfrm>
              <a:off x="0" y="0"/>
              <a:ext cx="207555" cy="199524"/>
            </a:xfrm>
            <a:prstGeom prst="rect">
              <a:avLst/>
            </a:pr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0" name="shape 100"/>
            <p:cNvSpPr/>
            <p:nvPr/>
          </p:nvSpPr>
          <p:spPr>
            <a:xfrm>
              <a:off x="60664" y="65112"/>
              <a:ext cx="87754" cy="69301"/>
            </a:xfrm>
            <a:custGeom>
              <a:avLst/>
              <a:gdLst/>
              <a:ahLst/>
              <a:cxnLst/>
              <a:rect l="0" t="0" r="0" b="0"/>
              <a:pathLst>
                <a:path w="87754" h="69301">
                  <a:moveTo>
                    <a:pt x="85465" y="0"/>
                  </a:moveTo>
                  <a:lnTo>
                    <a:pt x="79360" y="0"/>
                  </a:lnTo>
                  <a:lnTo>
                    <a:pt x="73255" y="0"/>
                  </a:lnTo>
                  <a:lnTo>
                    <a:pt x="63336" y="0"/>
                  </a:lnTo>
                  <a:lnTo>
                    <a:pt x="60283" y="0"/>
                  </a:lnTo>
                  <a:lnTo>
                    <a:pt x="57993" y="1523"/>
                  </a:lnTo>
                  <a:lnTo>
                    <a:pt x="61047" y="3047"/>
                  </a:lnTo>
                  <a:lnTo>
                    <a:pt x="67150" y="5331"/>
                  </a:lnTo>
                  <a:lnTo>
                    <a:pt x="67150" y="6854"/>
                  </a:lnTo>
                  <a:lnTo>
                    <a:pt x="61047" y="31223"/>
                  </a:lnTo>
                  <a:lnTo>
                    <a:pt x="28234" y="31223"/>
                  </a:lnTo>
                  <a:lnTo>
                    <a:pt x="34339" y="7615"/>
                  </a:lnTo>
                  <a:lnTo>
                    <a:pt x="35960" y="3903"/>
                  </a:lnTo>
                  <a:lnTo>
                    <a:pt x="42732" y="3047"/>
                  </a:lnTo>
                  <a:lnTo>
                    <a:pt x="45785" y="1523"/>
                  </a:lnTo>
                  <a:lnTo>
                    <a:pt x="44259" y="0"/>
                  </a:lnTo>
                  <a:lnTo>
                    <a:pt x="38153" y="0"/>
                  </a:lnTo>
                  <a:lnTo>
                    <a:pt x="31286" y="0"/>
                  </a:lnTo>
                  <a:lnTo>
                    <a:pt x="21653" y="0"/>
                  </a:lnTo>
                  <a:lnTo>
                    <a:pt x="18314" y="0"/>
                  </a:lnTo>
                  <a:lnTo>
                    <a:pt x="16789" y="1523"/>
                  </a:lnTo>
                  <a:lnTo>
                    <a:pt x="19077" y="3047"/>
                  </a:lnTo>
                  <a:lnTo>
                    <a:pt x="25182" y="5331"/>
                  </a:lnTo>
                  <a:lnTo>
                    <a:pt x="25182" y="6854"/>
                  </a:lnTo>
                  <a:lnTo>
                    <a:pt x="11447" y="60923"/>
                  </a:lnTo>
                  <a:lnTo>
                    <a:pt x="9825" y="64636"/>
                  </a:lnTo>
                  <a:lnTo>
                    <a:pt x="3053" y="65493"/>
                  </a:lnTo>
                  <a:lnTo>
                    <a:pt x="0" y="67777"/>
                  </a:lnTo>
                  <a:lnTo>
                    <a:pt x="1527" y="69300"/>
                  </a:lnTo>
                  <a:lnTo>
                    <a:pt x="7632" y="68539"/>
                  </a:lnTo>
                  <a:lnTo>
                    <a:pt x="14498" y="68539"/>
                  </a:lnTo>
                  <a:lnTo>
                    <a:pt x="24133" y="68920"/>
                  </a:lnTo>
                  <a:lnTo>
                    <a:pt x="27472" y="69300"/>
                  </a:lnTo>
                  <a:lnTo>
                    <a:pt x="28997" y="67015"/>
                  </a:lnTo>
                  <a:lnTo>
                    <a:pt x="26708" y="65493"/>
                  </a:lnTo>
                  <a:lnTo>
                    <a:pt x="22130" y="65493"/>
                  </a:lnTo>
                  <a:lnTo>
                    <a:pt x="19840" y="63970"/>
                  </a:lnTo>
                  <a:lnTo>
                    <a:pt x="20603" y="62446"/>
                  </a:lnTo>
                  <a:lnTo>
                    <a:pt x="27472" y="35030"/>
                  </a:lnTo>
                  <a:lnTo>
                    <a:pt x="60283" y="35030"/>
                  </a:lnTo>
                  <a:lnTo>
                    <a:pt x="52652" y="62446"/>
                  </a:lnTo>
                  <a:lnTo>
                    <a:pt x="50458" y="65112"/>
                  </a:lnTo>
                  <a:lnTo>
                    <a:pt x="44259" y="65493"/>
                  </a:lnTo>
                  <a:lnTo>
                    <a:pt x="41970" y="67777"/>
                  </a:lnTo>
                  <a:lnTo>
                    <a:pt x="43495" y="69300"/>
                  </a:lnTo>
                  <a:lnTo>
                    <a:pt x="49600" y="68539"/>
                  </a:lnTo>
                  <a:lnTo>
                    <a:pt x="55705" y="68539"/>
                  </a:lnTo>
                  <a:lnTo>
                    <a:pt x="65720" y="68920"/>
                  </a:lnTo>
                  <a:lnTo>
                    <a:pt x="69440" y="69300"/>
                  </a:lnTo>
                  <a:lnTo>
                    <a:pt x="70967" y="67015"/>
                  </a:lnTo>
                  <a:lnTo>
                    <a:pt x="67913" y="65493"/>
                  </a:lnTo>
                  <a:lnTo>
                    <a:pt x="64098" y="65493"/>
                  </a:lnTo>
                  <a:lnTo>
                    <a:pt x="61809" y="63970"/>
                  </a:lnTo>
                  <a:lnTo>
                    <a:pt x="61809" y="62446"/>
                  </a:lnTo>
                  <a:lnTo>
                    <a:pt x="75545" y="8377"/>
                  </a:lnTo>
                  <a:lnTo>
                    <a:pt x="77738" y="3998"/>
                  </a:lnTo>
                  <a:lnTo>
                    <a:pt x="83938" y="3047"/>
                  </a:lnTo>
                  <a:lnTo>
                    <a:pt x="87754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1" name="shape 101"/>
            <p:cNvSpPr/>
            <p:nvPr/>
          </p:nvSpPr>
          <p:spPr>
            <a:xfrm>
              <a:off x="273051" y="0"/>
              <a:ext cx="208572" cy="199524"/>
            </a:xfrm>
            <a:prstGeom prst="rect">
              <a:avLst/>
            </a:pr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" name="shape 102"/>
            <p:cNvSpPr/>
            <p:nvPr/>
          </p:nvSpPr>
          <p:spPr>
            <a:xfrm>
              <a:off x="332190" y="65112"/>
              <a:ext cx="86991" cy="69301"/>
            </a:xfrm>
            <a:custGeom>
              <a:avLst/>
              <a:gdLst/>
              <a:ahLst/>
              <a:cxnLst/>
              <a:rect l="0" t="0" r="0" b="0"/>
              <a:pathLst>
                <a:path w="86991" h="69301">
                  <a:moveTo>
                    <a:pt x="85463" y="0"/>
                  </a:moveTo>
                  <a:lnTo>
                    <a:pt x="83365" y="0"/>
                  </a:lnTo>
                  <a:lnTo>
                    <a:pt x="75543" y="0"/>
                  </a:lnTo>
                  <a:lnTo>
                    <a:pt x="67913" y="0"/>
                  </a:lnTo>
                  <a:lnTo>
                    <a:pt x="64860" y="0"/>
                  </a:lnTo>
                  <a:lnTo>
                    <a:pt x="63335" y="1523"/>
                  </a:lnTo>
                  <a:lnTo>
                    <a:pt x="64860" y="3047"/>
                  </a:lnTo>
                  <a:lnTo>
                    <a:pt x="67913" y="6092"/>
                  </a:lnTo>
                  <a:lnTo>
                    <a:pt x="66387" y="8377"/>
                  </a:lnTo>
                  <a:lnTo>
                    <a:pt x="66387" y="9139"/>
                  </a:lnTo>
                  <a:lnTo>
                    <a:pt x="64860" y="10662"/>
                  </a:lnTo>
                  <a:lnTo>
                    <a:pt x="48073" y="27415"/>
                  </a:lnTo>
                  <a:lnTo>
                    <a:pt x="38153" y="6092"/>
                  </a:lnTo>
                  <a:lnTo>
                    <a:pt x="43495" y="3047"/>
                  </a:lnTo>
                  <a:lnTo>
                    <a:pt x="45784" y="1523"/>
                  </a:lnTo>
                  <a:lnTo>
                    <a:pt x="43495" y="0"/>
                  </a:lnTo>
                  <a:lnTo>
                    <a:pt x="38153" y="0"/>
                  </a:lnTo>
                  <a:lnTo>
                    <a:pt x="31285" y="0"/>
                  </a:lnTo>
                  <a:lnTo>
                    <a:pt x="22415" y="0"/>
                  </a:lnTo>
                  <a:lnTo>
                    <a:pt x="19840" y="0"/>
                  </a:lnTo>
                  <a:lnTo>
                    <a:pt x="18314" y="1523"/>
                  </a:lnTo>
                  <a:lnTo>
                    <a:pt x="20603" y="3047"/>
                  </a:lnTo>
                  <a:lnTo>
                    <a:pt x="25753" y="3999"/>
                  </a:lnTo>
                  <a:lnTo>
                    <a:pt x="27470" y="6092"/>
                  </a:lnTo>
                  <a:lnTo>
                    <a:pt x="41205" y="34270"/>
                  </a:lnTo>
                  <a:lnTo>
                    <a:pt x="20603" y="55593"/>
                  </a:lnTo>
                  <a:lnTo>
                    <a:pt x="2289" y="65493"/>
                  </a:lnTo>
                  <a:lnTo>
                    <a:pt x="0" y="67777"/>
                  </a:lnTo>
                  <a:lnTo>
                    <a:pt x="1527" y="69300"/>
                  </a:lnTo>
                  <a:lnTo>
                    <a:pt x="3624" y="68920"/>
                  </a:lnTo>
                  <a:lnTo>
                    <a:pt x="11447" y="68539"/>
                  </a:lnTo>
                  <a:lnTo>
                    <a:pt x="19076" y="68920"/>
                  </a:lnTo>
                  <a:lnTo>
                    <a:pt x="22128" y="69300"/>
                  </a:lnTo>
                  <a:lnTo>
                    <a:pt x="23655" y="67015"/>
                  </a:lnTo>
                  <a:lnTo>
                    <a:pt x="22128" y="65493"/>
                  </a:lnTo>
                  <a:lnTo>
                    <a:pt x="19077" y="63208"/>
                  </a:lnTo>
                  <a:lnTo>
                    <a:pt x="21365" y="58639"/>
                  </a:lnTo>
                  <a:lnTo>
                    <a:pt x="32048" y="47977"/>
                  </a:lnTo>
                  <a:lnTo>
                    <a:pt x="42732" y="37315"/>
                  </a:lnTo>
                  <a:lnTo>
                    <a:pt x="54178" y="61685"/>
                  </a:lnTo>
                  <a:lnTo>
                    <a:pt x="54940" y="63208"/>
                  </a:lnTo>
                  <a:lnTo>
                    <a:pt x="49600" y="65493"/>
                  </a:lnTo>
                  <a:lnTo>
                    <a:pt x="47310" y="67777"/>
                  </a:lnTo>
                  <a:lnTo>
                    <a:pt x="48837" y="69300"/>
                  </a:lnTo>
                  <a:lnTo>
                    <a:pt x="54940" y="68539"/>
                  </a:lnTo>
                  <a:lnTo>
                    <a:pt x="61045" y="68539"/>
                  </a:lnTo>
                  <a:lnTo>
                    <a:pt x="70298" y="68920"/>
                  </a:lnTo>
                  <a:lnTo>
                    <a:pt x="73255" y="69300"/>
                  </a:lnTo>
                  <a:lnTo>
                    <a:pt x="74780" y="67015"/>
                  </a:lnTo>
                  <a:lnTo>
                    <a:pt x="71729" y="65493"/>
                  </a:lnTo>
                  <a:lnTo>
                    <a:pt x="66673" y="64921"/>
                  </a:lnTo>
                  <a:lnTo>
                    <a:pt x="65624" y="63208"/>
                  </a:lnTo>
                  <a:lnTo>
                    <a:pt x="49600" y="30462"/>
                  </a:lnTo>
                  <a:lnTo>
                    <a:pt x="61427" y="18277"/>
                  </a:lnTo>
                  <a:lnTo>
                    <a:pt x="70965" y="8377"/>
                  </a:lnTo>
                  <a:lnTo>
                    <a:pt x="77356" y="4855"/>
                  </a:lnTo>
                  <a:lnTo>
                    <a:pt x="85463" y="3047"/>
                  </a:lnTo>
                  <a:lnTo>
                    <a:pt x="86990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3" name="shape 103"/>
            <p:cNvSpPr/>
            <p:nvPr/>
          </p:nvSpPr>
          <p:spPr>
            <a:xfrm>
              <a:off x="547248" y="0"/>
              <a:ext cx="207555" cy="199524"/>
            </a:xfrm>
            <a:prstGeom prst="rect">
              <a:avLst/>
            </a:pr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4" name="shape 104"/>
            <p:cNvSpPr/>
            <p:nvPr/>
          </p:nvSpPr>
          <p:spPr>
            <a:xfrm>
              <a:off x="607912" y="65112"/>
              <a:ext cx="87753" cy="69301"/>
            </a:xfrm>
            <a:custGeom>
              <a:avLst/>
              <a:gdLst/>
              <a:ahLst/>
              <a:cxnLst/>
              <a:rect l="0" t="0" r="0" b="0"/>
              <a:pathLst>
                <a:path w="87753" h="69301">
                  <a:moveTo>
                    <a:pt x="86227" y="0"/>
                  </a:moveTo>
                  <a:lnTo>
                    <a:pt x="80123" y="0"/>
                  </a:lnTo>
                  <a:lnTo>
                    <a:pt x="74018" y="0"/>
                  </a:lnTo>
                  <a:lnTo>
                    <a:pt x="63716" y="0"/>
                  </a:lnTo>
                  <a:lnTo>
                    <a:pt x="60283" y="0"/>
                  </a:lnTo>
                  <a:lnTo>
                    <a:pt x="58756" y="1523"/>
                  </a:lnTo>
                  <a:lnTo>
                    <a:pt x="61809" y="3047"/>
                  </a:lnTo>
                  <a:lnTo>
                    <a:pt x="67913" y="5331"/>
                  </a:lnTo>
                  <a:lnTo>
                    <a:pt x="67150" y="6854"/>
                  </a:lnTo>
                  <a:lnTo>
                    <a:pt x="61045" y="31223"/>
                  </a:lnTo>
                  <a:lnTo>
                    <a:pt x="28233" y="31223"/>
                  </a:lnTo>
                  <a:lnTo>
                    <a:pt x="34338" y="7615"/>
                  </a:lnTo>
                  <a:lnTo>
                    <a:pt x="36246" y="3903"/>
                  </a:lnTo>
                  <a:lnTo>
                    <a:pt x="42732" y="3047"/>
                  </a:lnTo>
                  <a:lnTo>
                    <a:pt x="46547" y="1523"/>
                  </a:lnTo>
                  <a:lnTo>
                    <a:pt x="44258" y="0"/>
                  </a:lnTo>
                  <a:lnTo>
                    <a:pt x="38153" y="0"/>
                  </a:lnTo>
                  <a:lnTo>
                    <a:pt x="32048" y="0"/>
                  </a:lnTo>
                  <a:lnTo>
                    <a:pt x="21843" y="0"/>
                  </a:lnTo>
                  <a:lnTo>
                    <a:pt x="19076" y="0"/>
                  </a:lnTo>
                  <a:lnTo>
                    <a:pt x="16788" y="1523"/>
                  </a:lnTo>
                  <a:lnTo>
                    <a:pt x="19840" y="3047"/>
                  </a:lnTo>
                  <a:lnTo>
                    <a:pt x="25945" y="5331"/>
                  </a:lnTo>
                  <a:lnTo>
                    <a:pt x="25945" y="6854"/>
                  </a:lnTo>
                  <a:lnTo>
                    <a:pt x="12209" y="60923"/>
                  </a:lnTo>
                  <a:lnTo>
                    <a:pt x="10206" y="64636"/>
                  </a:lnTo>
                  <a:lnTo>
                    <a:pt x="3052" y="65493"/>
                  </a:lnTo>
                  <a:lnTo>
                    <a:pt x="0" y="67777"/>
                  </a:lnTo>
                  <a:lnTo>
                    <a:pt x="2290" y="69300"/>
                  </a:lnTo>
                  <a:lnTo>
                    <a:pt x="8393" y="68539"/>
                  </a:lnTo>
                  <a:lnTo>
                    <a:pt x="14498" y="68539"/>
                  </a:lnTo>
                  <a:lnTo>
                    <a:pt x="24418" y="68920"/>
                  </a:lnTo>
                  <a:lnTo>
                    <a:pt x="27470" y="69300"/>
                  </a:lnTo>
                  <a:lnTo>
                    <a:pt x="29759" y="67015"/>
                  </a:lnTo>
                  <a:lnTo>
                    <a:pt x="26708" y="65493"/>
                  </a:lnTo>
                  <a:lnTo>
                    <a:pt x="22892" y="65493"/>
                  </a:lnTo>
                  <a:lnTo>
                    <a:pt x="20603" y="63970"/>
                  </a:lnTo>
                  <a:lnTo>
                    <a:pt x="20603" y="62446"/>
                  </a:lnTo>
                  <a:lnTo>
                    <a:pt x="27470" y="35030"/>
                  </a:lnTo>
                  <a:lnTo>
                    <a:pt x="60283" y="35030"/>
                  </a:lnTo>
                  <a:lnTo>
                    <a:pt x="53415" y="62446"/>
                  </a:lnTo>
                  <a:lnTo>
                    <a:pt x="50840" y="65112"/>
                  </a:lnTo>
                  <a:lnTo>
                    <a:pt x="44258" y="65493"/>
                  </a:lnTo>
                  <a:lnTo>
                    <a:pt x="41968" y="67777"/>
                  </a:lnTo>
                  <a:lnTo>
                    <a:pt x="43495" y="69300"/>
                  </a:lnTo>
                  <a:lnTo>
                    <a:pt x="49600" y="68539"/>
                  </a:lnTo>
                  <a:lnTo>
                    <a:pt x="56466" y="68539"/>
                  </a:lnTo>
                  <a:lnTo>
                    <a:pt x="66387" y="68920"/>
                  </a:lnTo>
                  <a:lnTo>
                    <a:pt x="69440" y="69300"/>
                  </a:lnTo>
                  <a:lnTo>
                    <a:pt x="71728" y="67015"/>
                  </a:lnTo>
                  <a:lnTo>
                    <a:pt x="68676" y="65493"/>
                  </a:lnTo>
                  <a:lnTo>
                    <a:pt x="64861" y="65493"/>
                  </a:lnTo>
                  <a:lnTo>
                    <a:pt x="62571" y="63970"/>
                  </a:lnTo>
                  <a:lnTo>
                    <a:pt x="62571" y="62446"/>
                  </a:lnTo>
                  <a:lnTo>
                    <a:pt x="76306" y="8377"/>
                  </a:lnTo>
                  <a:lnTo>
                    <a:pt x="77929" y="3998"/>
                  </a:lnTo>
                  <a:lnTo>
                    <a:pt x="84701" y="3047"/>
                  </a:lnTo>
                  <a:lnTo>
                    <a:pt x="87753" y="15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5" name="shape 105"/>
            <p:cNvSpPr/>
            <p:nvPr/>
          </p:nvSpPr>
          <p:spPr>
            <a:xfrm>
              <a:off x="273051" y="233792"/>
              <a:ext cx="208572" cy="199778"/>
            </a:xfrm>
            <a:prstGeom prst="rect">
              <a:avLst/>
            </a:prstGeom>
            <a:ln w="9910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6" name="shape 106"/>
          <p:cNvSpPr/>
          <p:nvPr/>
        </p:nvSpPr>
        <p:spPr>
          <a:xfrm>
            <a:off x="5219257" y="2075699"/>
            <a:ext cx="208318" cy="199778"/>
          </a:xfrm>
          <a:prstGeom prst="rect">
            <a:avLst/>
          </a:prstGeom>
          <a:ln w="9910" cap="flat">
            <a:solidFill>
              <a:srgbClr val="000000"/>
            </a:solidFill>
            <a:prstDash val="solid"/>
            <a:miter lim="10"/>
          </a:ln>
        </p:spPr>
        <p:txBody>
          <a:bodyPr/>
          <a:lstStyle/>
          <a:p>
            <a:endParaRPr lang="en-GB"/>
          </a:p>
        </p:txBody>
      </p:sp>
      <p:sp>
        <p:nvSpPr>
          <p:cNvPr id="107" name="shape 107"/>
          <p:cNvSpPr/>
          <p:nvPr/>
        </p:nvSpPr>
        <p:spPr>
          <a:xfrm>
            <a:off x="6508208" y="2075699"/>
            <a:ext cx="207555" cy="199778"/>
          </a:xfrm>
          <a:prstGeom prst="rect">
            <a:avLst/>
          </a:prstGeom>
          <a:ln w="9910" cap="flat">
            <a:solidFill>
              <a:srgbClr val="000000"/>
            </a:solidFill>
            <a:prstDash val="solid"/>
            <a:miter lim="10"/>
          </a:ln>
        </p:spPr>
        <p:txBody>
          <a:bodyPr/>
          <a:lstStyle/>
          <a:p>
            <a:endParaRPr lang="en-GB"/>
          </a:p>
        </p:txBody>
      </p:sp>
      <p:grpSp>
        <p:nvGrpSpPr>
          <p:cNvPr id="108" name="shape 108"/>
          <p:cNvGrpSpPr/>
          <p:nvPr/>
        </p:nvGrpSpPr>
        <p:grpSpPr>
          <a:xfrm>
            <a:off x="9637006" y="1775706"/>
            <a:ext cx="1310263" cy="1440017"/>
            <a:chOff x="0" y="0"/>
            <a:chExt cx="1310263" cy="1440016"/>
          </a:xfrm>
        </p:grpSpPr>
        <p:sp>
          <p:nvSpPr>
            <p:cNvPr id="109" name="shape 109"/>
            <p:cNvSpPr/>
            <p:nvPr/>
          </p:nvSpPr>
          <p:spPr>
            <a:xfrm>
              <a:off x="374945" y="478276"/>
              <a:ext cx="228449" cy="234819"/>
            </a:xfrm>
            <a:custGeom>
              <a:avLst/>
              <a:gdLst/>
              <a:ahLst/>
              <a:cxnLst/>
              <a:rect l="0" t="0" r="0" b="0"/>
              <a:pathLst>
                <a:path w="228449" h="234819">
                  <a:moveTo>
                    <a:pt x="225110" y="117097"/>
                  </a:moveTo>
                  <a:cubicBezTo>
                    <a:pt x="225110" y="54277"/>
                    <a:pt x="175569" y="3300"/>
                    <a:pt x="113857" y="3300"/>
                  </a:cubicBezTo>
                  <a:cubicBezTo>
                    <a:pt x="52764" y="3300"/>
                    <a:pt x="3209" y="54277"/>
                    <a:pt x="3209" y="117097"/>
                  </a:cubicBezTo>
                  <a:cubicBezTo>
                    <a:pt x="3209" y="180558"/>
                    <a:pt x="52764" y="231520"/>
                    <a:pt x="113857" y="231520"/>
                  </a:cubicBezTo>
                  <a:cubicBezTo>
                    <a:pt x="175569" y="231520"/>
                    <a:pt x="225110" y="180558"/>
                    <a:pt x="225110" y="117097"/>
                  </a:cubicBezTo>
                  <a:close/>
                </a:path>
              </a:pathLst>
            </a:custGeom>
            <a:ln w="6638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0" name="shape 110"/>
            <p:cNvSpPr/>
            <p:nvPr/>
          </p:nvSpPr>
          <p:spPr>
            <a:xfrm>
              <a:off x="407137" y="529669"/>
              <a:ext cx="99429" cy="129166"/>
            </a:xfrm>
            <a:custGeom>
              <a:avLst/>
              <a:gdLst/>
              <a:ahLst/>
              <a:cxnLst/>
              <a:rect l="0" t="0" r="0" b="0"/>
              <a:pathLst>
                <a:path w="99429" h="129166">
                  <a:moveTo>
                    <a:pt x="62028" y="0"/>
                  </a:moveTo>
                  <a:lnTo>
                    <a:pt x="39317" y="5669"/>
                  </a:lnTo>
                  <a:lnTo>
                    <a:pt x="19441" y="20593"/>
                  </a:lnTo>
                  <a:lnTo>
                    <a:pt x="5352" y="41646"/>
                  </a:lnTo>
                  <a:lnTo>
                    <a:pt x="0" y="65705"/>
                  </a:lnTo>
                  <a:lnTo>
                    <a:pt x="2810" y="81449"/>
                  </a:lnTo>
                  <a:lnTo>
                    <a:pt x="10558" y="93588"/>
                  </a:lnTo>
                  <a:lnTo>
                    <a:pt x="22222" y="101401"/>
                  </a:lnTo>
                  <a:lnTo>
                    <a:pt x="36777" y="104165"/>
                  </a:lnTo>
                  <a:lnTo>
                    <a:pt x="50808" y="102243"/>
                  </a:lnTo>
                  <a:lnTo>
                    <a:pt x="50808" y="107050"/>
                  </a:lnTo>
                  <a:lnTo>
                    <a:pt x="49872" y="112819"/>
                  </a:lnTo>
                  <a:lnTo>
                    <a:pt x="52210" y="123516"/>
                  </a:lnTo>
                  <a:lnTo>
                    <a:pt x="62963" y="129165"/>
                  </a:lnTo>
                  <a:lnTo>
                    <a:pt x="73321" y="125079"/>
                  </a:lnTo>
                  <a:lnTo>
                    <a:pt x="80611" y="115944"/>
                  </a:lnTo>
                  <a:lnTo>
                    <a:pt x="84921" y="106449"/>
                  </a:lnTo>
                  <a:lnTo>
                    <a:pt x="86339" y="101281"/>
                  </a:lnTo>
                  <a:lnTo>
                    <a:pt x="84468" y="99357"/>
                  </a:lnTo>
                  <a:lnTo>
                    <a:pt x="82599" y="101281"/>
                  </a:lnTo>
                  <a:lnTo>
                    <a:pt x="75235" y="111617"/>
                  </a:lnTo>
                  <a:lnTo>
                    <a:pt x="65769" y="114742"/>
                  </a:lnTo>
                  <a:lnTo>
                    <a:pt x="59340" y="111497"/>
                  </a:lnTo>
                  <a:lnTo>
                    <a:pt x="56417" y="100320"/>
                  </a:lnTo>
                  <a:lnTo>
                    <a:pt x="76156" y="87865"/>
                  </a:lnTo>
                  <a:lnTo>
                    <a:pt x="89495" y="72074"/>
                  </a:lnTo>
                  <a:lnTo>
                    <a:pt x="97048" y="55022"/>
                  </a:lnTo>
                  <a:lnTo>
                    <a:pt x="99429" y="38781"/>
                  </a:lnTo>
                  <a:lnTo>
                    <a:pt x="89143" y="11097"/>
                  </a:lnTo>
                  <a:lnTo>
                    <a:pt x="78636" y="3846"/>
                  </a:lnTo>
                  <a:lnTo>
                    <a:pt x="61092" y="3846"/>
                  </a:lnTo>
                  <a:lnTo>
                    <a:pt x="78975" y="11818"/>
                  </a:lnTo>
                  <a:lnTo>
                    <a:pt x="86339" y="34935"/>
                  </a:lnTo>
                  <a:lnTo>
                    <a:pt x="84936" y="48457"/>
                  </a:lnTo>
                  <a:lnTo>
                    <a:pt x="80027" y="65223"/>
                  </a:lnTo>
                  <a:lnTo>
                    <a:pt x="70559" y="81990"/>
                  </a:lnTo>
                  <a:lnTo>
                    <a:pt x="55483" y="95512"/>
                  </a:lnTo>
                  <a:lnTo>
                    <a:pt x="52093" y="84935"/>
                  </a:lnTo>
                  <a:lnTo>
                    <a:pt x="48213" y="83012"/>
                  </a:lnTo>
                  <a:lnTo>
                    <a:pt x="42388" y="83012"/>
                  </a:lnTo>
                  <a:lnTo>
                    <a:pt x="49755" y="88060"/>
                  </a:lnTo>
                  <a:lnTo>
                    <a:pt x="50808" y="97434"/>
                  </a:lnTo>
                  <a:lnTo>
                    <a:pt x="37712" y="100320"/>
                  </a:lnTo>
                  <a:lnTo>
                    <a:pt x="33739" y="99599"/>
                  </a:lnTo>
                  <a:lnTo>
                    <a:pt x="31169" y="94550"/>
                  </a:lnTo>
                  <a:lnTo>
                    <a:pt x="34674" y="86618"/>
                  </a:lnTo>
                  <a:lnTo>
                    <a:pt x="42388" y="83012"/>
                  </a:lnTo>
                  <a:lnTo>
                    <a:pt x="48213" y="83012"/>
                  </a:lnTo>
                  <a:lnTo>
                    <a:pt x="42388" y="80127"/>
                  </a:lnTo>
                  <a:lnTo>
                    <a:pt x="32414" y="84454"/>
                  </a:lnTo>
                  <a:lnTo>
                    <a:pt x="28052" y="94550"/>
                  </a:lnTo>
                  <a:lnTo>
                    <a:pt x="28052" y="98396"/>
                  </a:lnTo>
                  <a:lnTo>
                    <a:pt x="17649" y="90463"/>
                  </a:lnTo>
                  <a:lnTo>
                    <a:pt x="12157" y="69550"/>
                  </a:lnTo>
                  <a:lnTo>
                    <a:pt x="12833" y="61753"/>
                  </a:lnTo>
                  <a:lnTo>
                    <a:pt x="15468" y="49719"/>
                  </a:lnTo>
                  <a:lnTo>
                    <a:pt x="30234" y="20512"/>
                  </a:lnTo>
                  <a:lnTo>
                    <a:pt x="43909" y="8933"/>
                  </a:lnTo>
                  <a:lnTo>
                    <a:pt x="61092" y="3846"/>
                  </a:lnTo>
                  <a:lnTo>
                    <a:pt x="78636" y="3846"/>
                  </a:lnTo>
                  <a:lnTo>
                    <a:pt x="77339" y="29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1" name="shape 111"/>
            <p:cNvSpPr/>
            <p:nvPr/>
          </p:nvSpPr>
          <p:spPr>
            <a:xfrm>
              <a:off x="518722" y="582873"/>
              <a:ext cx="45817" cy="66346"/>
            </a:xfrm>
            <a:custGeom>
              <a:avLst/>
              <a:gdLst/>
              <a:ahLst/>
              <a:cxnLst/>
              <a:rect l="0" t="0" r="0" b="0"/>
              <a:pathLst>
                <a:path w="45817" h="66346">
                  <a:moveTo>
                    <a:pt x="23376" y="0"/>
                  </a:moveTo>
                  <a:lnTo>
                    <a:pt x="9861" y="4312"/>
                  </a:lnTo>
                  <a:lnTo>
                    <a:pt x="2922" y="14303"/>
                  </a:lnTo>
                  <a:lnTo>
                    <a:pt x="365" y="25555"/>
                  </a:lnTo>
                  <a:lnTo>
                    <a:pt x="0" y="33654"/>
                  </a:lnTo>
                  <a:lnTo>
                    <a:pt x="365" y="41602"/>
                  </a:lnTo>
                  <a:lnTo>
                    <a:pt x="2922" y="52524"/>
                  </a:lnTo>
                  <a:lnTo>
                    <a:pt x="9861" y="62185"/>
                  </a:lnTo>
                  <a:lnTo>
                    <a:pt x="23376" y="66346"/>
                  </a:lnTo>
                  <a:lnTo>
                    <a:pt x="36350" y="62184"/>
                  </a:lnTo>
                  <a:lnTo>
                    <a:pt x="43012" y="52524"/>
                  </a:lnTo>
                  <a:lnTo>
                    <a:pt x="45466" y="41601"/>
                  </a:lnTo>
                  <a:lnTo>
                    <a:pt x="45817" y="33654"/>
                  </a:lnTo>
                  <a:lnTo>
                    <a:pt x="45466" y="25556"/>
                  </a:lnTo>
                  <a:lnTo>
                    <a:pt x="43012" y="14303"/>
                  </a:lnTo>
                  <a:lnTo>
                    <a:pt x="36350" y="4312"/>
                  </a:lnTo>
                  <a:lnTo>
                    <a:pt x="34949" y="3847"/>
                  </a:lnTo>
                  <a:lnTo>
                    <a:pt x="23376" y="3847"/>
                  </a:lnTo>
                  <a:lnTo>
                    <a:pt x="30155" y="5649"/>
                  </a:lnTo>
                  <a:lnTo>
                    <a:pt x="35531" y="12500"/>
                  </a:lnTo>
                  <a:lnTo>
                    <a:pt x="37402" y="32692"/>
                  </a:lnTo>
                  <a:lnTo>
                    <a:pt x="37168" y="43149"/>
                  </a:lnTo>
                  <a:lnTo>
                    <a:pt x="35531" y="52884"/>
                  </a:lnTo>
                  <a:lnTo>
                    <a:pt x="29454" y="61418"/>
                  </a:lnTo>
                  <a:lnTo>
                    <a:pt x="23376" y="63462"/>
                  </a:lnTo>
                  <a:lnTo>
                    <a:pt x="16480" y="61058"/>
                  </a:lnTo>
                  <a:lnTo>
                    <a:pt x="10285" y="52884"/>
                  </a:lnTo>
                  <a:lnTo>
                    <a:pt x="9350" y="32692"/>
                  </a:lnTo>
                  <a:lnTo>
                    <a:pt x="10285" y="13462"/>
                  </a:lnTo>
                  <a:lnTo>
                    <a:pt x="16480" y="5409"/>
                  </a:lnTo>
                  <a:lnTo>
                    <a:pt x="23376" y="3847"/>
                  </a:lnTo>
                  <a:lnTo>
                    <a:pt x="34949" y="38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2" name="shape 112"/>
            <p:cNvSpPr/>
            <p:nvPr/>
          </p:nvSpPr>
          <p:spPr>
            <a:xfrm>
              <a:off x="728997" y="478276"/>
              <a:ext cx="228151" cy="234819"/>
            </a:xfrm>
            <a:custGeom>
              <a:avLst/>
              <a:gdLst/>
              <a:ahLst/>
              <a:cxnLst/>
              <a:rect l="0" t="0" r="0" b="0"/>
              <a:pathLst>
                <a:path w="228151" h="234819">
                  <a:moveTo>
                    <a:pt x="224812" y="117097"/>
                  </a:moveTo>
                  <a:cubicBezTo>
                    <a:pt x="224812" y="54277"/>
                    <a:pt x="175255" y="3300"/>
                    <a:pt x="113543" y="3300"/>
                  </a:cubicBezTo>
                  <a:cubicBezTo>
                    <a:pt x="52766" y="3300"/>
                    <a:pt x="3209" y="54277"/>
                    <a:pt x="3209" y="117097"/>
                  </a:cubicBezTo>
                  <a:cubicBezTo>
                    <a:pt x="3209" y="180558"/>
                    <a:pt x="52766" y="231520"/>
                    <a:pt x="113543" y="231520"/>
                  </a:cubicBezTo>
                  <a:cubicBezTo>
                    <a:pt x="175255" y="231520"/>
                    <a:pt x="224812" y="180558"/>
                    <a:pt x="224812" y="117097"/>
                  </a:cubicBezTo>
                  <a:close/>
                </a:path>
              </a:pathLst>
            </a:custGeom>
            <a:ln w="6638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3" name="shape 113"/>
            <p:cNvSpPr/>
            <p:nvPr/>
          </p:nvSpPr>
          <p:spPr>
            <a:xfrm>
              <a:off x="761192" y="529669"/>
              <a:ext cx="99114" cy="129166"/>
            </a:xfrm>
            <a:custGeom>
              <a:avLst/>
              <a:gdLst/>
              <a:ahLst/>
              <a:cxnLst/>
              <a:rect l="0" t="0" r="0" b="0"/>
              <a:pathLst>
                <a:path w="99114" h="129166">
                  <a:moveTo>
                    <a:pt x="61713" y="0"/>
                  </a:moveTo>
                  <a:lnTo>
                    <a:pt x="39053" y="5669"/>
                  </a:lnTo>
                  <a:lnTo>
                    <a:pt x="19286" y="20593"/>
                  </a:lnTo>
                  <a:lnTo>
                    <a:pt x="5304" y="41646"/>
                  </a:lnTo>
                  <a:lnTo>
                    <a:pt x="0" y="65705"/>
                  </a:lnTo>
                  <a:lnTo>
                    <a:pt x="2805" y="81449"/>
                  </a:lnTo>
                  <a:lnTo>
                    <a:pt x="10520" y="93588"/>
                  </a:lnTo>
                  <a:lnTo>
                    <a:pt x="22091" y="101401"/>
                  </a:lnTo>
                  <a:lnTo>
                    <a:pt x="36467" y="104165"/>
                  </a:lnTo>
                  <a:lnTo>
                    <a:pt x="50491" y="102243"/>
                  </a:lnTo>
                  <a:lnTo>
                    <a:pt x="50491" y="107050"/>
                  </a:lnTo>
                  <a:lnTo>
                    <a:pt x="49557" y="112819"/>
                  </a:lnTo>
                  <a:lnTo>
                    <a:pt x="51777" y="123516"/>
                  </a:lnTo>
                  <a:lnTo>
                    <a:pt x="61713" y="129165"/>
                  </a:lnTo>
                  <a:lnTo>
                    <a:pt x="72612" y="125079"/>
                  </a:lnTo>
                  <a:lnTo>
                    <a:pt x="80180" y="115944"/>
                  </a:lnTo>
                  <a:lnTo>
                    <a:pt x="84592" y="106449"/>
                  </a:lnTo>
                  <a:lnTo>
                    <a:pt x="86023" y="101281"/>
                  </a:lnTo>
                  <a:lnTo>
                    <a:pt x="84153" y="99357"/>
                  </a:lnTo>
                  <a:lnTo>
                    <a:pt x="82283" y="101281"/>
                  </a:lnTo>
                  <a:lnTo>
                    <a:pt x="74920" y="111617"/>
                  </a:lnTo>
                  <a:lnTo>
                    <a:pt x="65453" y="114742"/>
                  </a:lnTo>
                  <a:lnTo>
                    <a:pt x="59024" y="111497"/>
                  </a:lnTo>
                  <a:lnTo>
                    <a:pt x="56103" y="100320"/>
                  </a:lnTo>
                  <a:lnTo>
                    <a:pt x="75840" y="87865"/>
                  </a:lnTo>
                  <a:lnTo>
                    <a:pt x="89179" y="72074"/>
                  </a:lnTo>
                  <a:lnTo>
                    <a:pt x="96732" y="55022"/>
                  </a:lnTo>
                  <a:lnTo>
                    <a:pt x="99113" y="38781"/>
                  </a:lnTo>
                  <a:lnTo>
                    <a:pt x="88828" y="11097"/>
                  </a:lnTo>
                  <a:lnTo>
                    <a:pt x="78321" y="3846"/>
                  </a:lnTo>
                  <a:lnTo>
                    <a:pt x="60778" y="3846"/>
                  </a:lnTo>
                  <a:lnTo>
                    <a:pt x="78660" y="11818"/>
                  </a:lnTo>
                  <a:lnTo>
                    <a:pt x="86023" y="34935"/>
                  </a:lnTo>
                  <a:lnTo>
                    <a:pt x="84621" y="48457"/>
                  </a:lnTo>
                  <a:lnTo>
                    <a:pt x="79712" y="65223"/>
                  </a:lnTo>
                  <a:lnTo>
                    <a:pt x="70245" y="81990"/>
                  </a:lnTo>
                  <a:lnTo>
                    <a:pt x="55168" y="95512"/>
                  </a:lnTo>
                  <a:lnTo>
                    <a:pt x="51777" y="84935"/>
                  </a:lnTo>
                  <a:lnTo>
                    <a:pt x="47899" y="83012"/>
                  </a:lnTo>
                  <a:lnTo>
                    <a:pt x="42077" y="83012"/>
                  </a:lnTo>
                  <a:lnTo>
                    <a:pt x="49440" y="88060"/>
                  </a:lnTo>
                  <a:lnTo>
                    <a:pt x="50491" y="97434"/>
                  </a:lnTo>
                  <a:lnTo>
                    <a:pt x="37402" y="100320"/>
                  </a:lnTo>
                  <a:lnTo>
                    <a:pt x="33427" y="99599"/>
                  </a:lnTo>
                  <a:lnTo>
                    <a:pt x="30856" y="94550"/>
                  </a:lnTo>
                  <a:lnTo>
                    <a:pt x="34363" y="86618"/>
                  </a:lnTo>
                  <a:lnTo>
                    <a:pt x="42077" y="83012"/>
                  </a:lnTo>
                  <a:lnTo>
                    <a:pt x="47899" y="83012"/>
                  </a:lnTo>
                  <a:lnTo>
                    <a:pt x="42077" y="80127"/>
                  </a:lnTo>
                  <a:lnTo>
                    <a:pt x="31791" y="84454"/>
                  </a:lnTo>
                  <a:lnTo>
                    <a:pt x="27116" y="94550"/>
                  </a:lnTo>
                  <a:lnTo>
                    <a:pt x="28051" y="98396"/>
                  </a:lnTo>
                  <a:lnTo>
                    <a:pt x="17649" y="90463"/>
                  </a:lnTo>
                  <a:lnTo>
                    <a:pt x="12156" y="69550"/>
                  </a:lnTo>
                  <a:lnTo>
                    <a:pt x="12828" y="61753"/>
                  </a:lnTo>
                  <a:lnTo>
                    <a:pt x="15429" y="49719"/>
                  </a:lnTo>
                  <a:lnTo>
                    <a:pt x="29921" y="20512"/>
                  </a:lnTo>
                  <a:lnTo>
                    <a:pt x="43597" y="8933"/>
                  </a:lnTo>
                  <a:lnTo>
                    <a:pt x="60778" y="3846"/>
                  </a:lnTo>
                  <a:lnTo>
                    <a:pt x="78321" y="3846"/>
                  </a:lnTo>
                  <a:lnTo>
                    <a:pt x="77023" y="29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4" name="shape 114"/>
            <p:cNvSpPr/>
            <p:nvPr/>
          </p:nvSpPr>
          <p:spPr>
            <a:xfrm>
              <a:off x="878071" y="582873"/>
              <a:ext cx="36467" cy="64424"/>
            </a:xfrm>
            <a:custGeom>
              <a:avLst/>
              <a:gdLst/>
              <a:ahLst/>
              <a:cxnLst/>
              <a:rect l="0" t="0" r="0" b="0"/>
              <a:pathLst>
                <a:path w="36467" h="64424">
                  <a:moveTo>
                    <a:pt x="19635" y="0"/>
                  </a:moveTo>
                  <a:lnTo>
                    <a:pt x="8765" y="5890"/>
                  </a:lnTo>
                  <a:lnTo>
                    <a:pt x="0" y="6731"/>
                  </a:lnTo>
                  <a:lnTo>
                    <a:pt x="0" y="10576"/>
                  </a:lnTo>
                  <a:lnTo>
                    <a:pt x="14960" y="7692"/>
                  </a:lnTo>
                  <a:lnTo>
                    <a:pt x="14960" y="55769"/>
                  </a:lnTo>
                  <a:lnTo>
                    <a:pt x="13674" y="59255"/>
                  </a:lnTo>
                  <a:lnTo>
                    <a:pt x="4675" y="60577"/>
                  </a:lnTo>
                  <a:lnTo>
                    <a:pt x="935" y="60577"/>
                  </a:lnTo>
                  <a:lnTo>
                    <a:pt x="935" y="64423"/>
                  </a:lnTo>
                  <a:lnTo>
                    <a:pt x="18700" y="63462"/>
                  </a:lnTo>
                  <a:lnTo>
                    <a:pt x="36467" y="64423"/>
                  </a:lnTo>
                  <a:lnTo>
                    <a:pt x="36467" y="60577"/>
                  </a:lnTo>
                  <a:lnTo>
                    <a:pt x="31790" y="60577"/>
                  </a:lnTo>
                  <a:lnTo>
                    <a:pt x="23610" y="59255"/>
                  </a:lnTo>
                  <a:lnTo>
                    <a:pt x="22441" y="55769"/>
                  </a:lnTo>
                  <a:lnTo>
                    <a:pt x="22441" y="28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5" name="shape 115"/>
            <p:cNvSpPr/>
            <p:nvPr/>
          </p:nvSpPr>
          <p:spPr>
            <a:xfrm>
              <a:off x="1082753" y="478276"/>
              <a:ext cx="227511" cy="234819"/>
            </a:xfrm>
            <a:custGeom>
              <a:avLst/>
              <a:gdLst/>
              <a:ahLst/>
              <a:cxnLst/>
              <a:rect l="0" t="0" r="0" b="0"/>
              <a:pathLst>
                <a:path w="227511" h="234819">
                  <a:moveTo>
                    <a:pt x="224173" y="117097"/>
                  </a:moveTo>
                  <a:cubicBezTo>
                    <a:pt x="224173" y="54277"/>
                    <a:pt x="175240" y="3299"/>
                    <a:pt x="113527" y="3299"/>
                  </a:cubicBezTo>
                  <a:cubicBezTo>
                    <a:pt x="52765" y="3299"/>
                    <a:pt x="3209" y="54277"/>
                    <a:pt x="3209" y="117097"/>
                  </a:cubicBezTo>
                  <a:cubicBezTo>
                    <a:pt x="3209" y="180558"/>
                    <a:pt x="52765" y="231519"/>
                    <a:pt x="113527" y="231519"/>
                  </a:cubicBezTo>
                  <a:cubicBezTo>
                    <a:pt x="175240" y="231519"/>
                    <a:pt x="224173" y="180558"/>
                    <a:pt x="224173" y="117097"/>
                  </a:cubicBezTo>
                  <a:close/>
                </a:path>
              </a:pathLst>
            </a:custGeom>
            <a:ln w="6638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6" name="shape 116"/>
            <p:cNvSpPr/>
            <p:nvPr/>
          </p:nvSpPr>
          <p:spPr>
            <a:xfrm>
              <a:off x="1114947" y="529669"/>
              <a:ext cx="98163" cy="129166"/>
            </a:xfrm>
            <a:custGeom>
              <a:avLst/>
              <a:gdLst/>
              <a:ahLst/>
              <a:cxnLst/>
              <a:rect l="0" t="0" r="0" b="0"/>
              <a:pathLst>
                <a:path w="98163" h="129166">
                  <a:moveTo>
                    <a:pt x="61696" y="0"/>
                  </a:moveTo>
                  <a:lnTo>
                    <a:pt x="39045" y="5669"/>
                  </a:lnTo>
                  <a:lnTo>
                    <a:pt x="19283" y="20593"/>
                  </a:lnTo>
                  <a:lnTo>
                    <a:pt x="5303" y="41646"/>
                  </a:lnTo>
                  <a:lnTo>
                    <a:pt x="0" y="65705"/>
                  </a:lnTo>
                  <a:lnTo>
                    <a:pt x="2805" y="81449"/>
                  </a:lnTo>
                  <a:lnTo>
                    <a:pt x="10520" y="93588"/>
                  </a:lnTo>
                  <a:lnTo>
                    <a:pt x="22091" y="101401"/>
                  </a:lnTo>
                  <a:lnTo>
                    <a:pt x="36467" y="104165"/>
                  </a:lnTo>
                  <a:lnTo>
                    <a:pt x="50476" y="102243"/>
                  </a:lnTo>
                  <a:lnTo>
                    <a:pt x="50476" y="107050"/>
                  </a:lnTo>
                  <a:lnTo>
                    <a:pt x="49541" y="112819"/>
                  </a:lnTo>
                  <a:lnTo>
                    <a:pt x="51762" y="123516"/>
                  </a:lnTo>
                  <a:lnTo>
                    <a:pt x="61696" y="129165"/>
                  </a:lnTo>
                  <a:lnTo>
                    <a:pt x="72596" y="125079"/>
                  </a:lnTo>
                  <a:lnTo>
                    <a:pt x="80164" y="115944"/>
                  </a:lnTo>
                  <a:lnTo>
                    <a:pt x="84576" y="106449"/>
                  </a:lnTo>
                  <a:lnTo>
                    <a:pt x="86008" y="101281"/>
                  </a:lnTo>
                  <a:lnTo>
                    <a:pt x="84138" y="99357"/>
                  </a:lnTo>
                  <a:lnTo>
                    <a:pt x="82268" y="101281"/>
                  </a:lnTo>
                  <a:lnTo>
                    <a:pt x="74905" y="111617"/>
                  </a:lnTo>
                  <a:lnTo>
                    <a:pt x="65436" y="114742"/>
                  </a:lnTo>
                  <a:lnTo>
                    <a:pt x="59009" y="111497"/>
                  </a:lnTo>
                  <a:lnTo>
                    <a:pt x="56087" y="100320"/>
                  </a:lnTo>
                  <a:lnTo>
                    <a:pt x="75284" y="87865"/>
                  </a:lnTo>
                  <a:lnTo>
                    <a:pt x="88345" y="72074"/>
                  </a:lnTo>
                  <a:lnTo>
                    <a:pt x="98163" y="38781"/>
                  </a:lnTo>
                  <a:lnTo>
                    <a:pt x="88345" y="11097"/>
                  </a:lnTo>
                  <a:lnTo>
                    <a:pt x="78124" y="3846"/>
                  </a:lnTo>
                  <a:lnTo>
                    <a:pt x="60761" y="3846"/>
                  </a:lnTo>
                  <a:lnTo>
                    <a:pt x="78645" y="11818"/>
                  </a:lnTo>
                  <a:lnTo>
                    <a:pt x="86008" y="34935"/>
                  </a:lnTo>
                  <a:lnTo>
                    <a:pt x="84606" y="48457"/>
                  </a:lnTo>
                  <a:lnTo>
                    <a:pt x="79697" y="65223"/>
                  </a:lnTo>
                  <a:lnTo>
                    <a:pt x="70230" y="81990"/>
                  </a:lnTo>
                  <a:lnTo>
                    <a:pt x="55152" y="95512"/>
                  </a:lnTo>
                  <a:lnTo>
                    <a:pt x="51764" y="84935"/>
                  </a:lnTo>
                  <a:lnTo>
                    <a:pt x="47891" y="83012"/>
                  </a:lnTo>
                  <a:lnTo>
                    <a:pt x="42077" y="83012"/>
                  </a:lnTo>
                  <a:lnTo>
                    <a:pt x="49426" y="88060"/>
                  </a:lnTo>
                  <a:lnTo>
                    <a:pt x="50476" y="97434"/>
                  </a:lnTo>
                  <a:lnTo>
                    <a:pt x="37402" y="100320"/>
                  </a:lnTo>
                  <a:lnTo>
                    <a:pt x="33427" y="99599"/>
                  </a:lnTo>
                  <a:lnTo>
                    <a:pt x="30855" y="94550"/>
                  </a:lnTo>
                  <a:lnTo>
                    <a:pt x="34362" y="86618"/>
                  </a:lnTo>
                  <a:lnTo>
                    <a:pt x="42077" y="83012"/>
                  </a:lnTo>
                  <a:lnTo>
                    <a:pt x="47891" y="83012"/>
                  </a:lnTo>
                  <a:lnTo>
                    <a:pt x="42077" y="80127"/>
                  </a:lnTo>
                  <a:lnTo>
                    <a:pt x="31790" y="84454"/>
                  </a:lnTo>
                  <a:lnTo>
                    <a:pt x="27115" y="94550"/>
                  </a:lnTo>
                  <a:lnTo>
                    <a:pt x="28052" y="98396"/>
                  </a:lnTo>
                  <a:lnTo>
                    <a:pt x="17649" y="90463"/>
                  </a:lnTo>
                  <a:lnTo>
                    <a:pt x="12155" y="69550"/>
                  </a:lnTo>
                  <a:lnTo>
                    <a:pt x="12827" y="61753"/>
                  </a:lnTo>
                  <a:lnTo>
                    <a:pt x="15428" y="49719"/>
                  </a:lnTo>
                  <a:lnTo>
                    <a:pt x="29921" y="20512"/>
                  </a:lnTo>
                  <a:lnTo>
                    <a:pt x="43588" y="8933"/>
                  </a:lnTo>
                  <a:lnTo>
                    <a:pt x="60761" y="3846"/>
                  </a:lnTo>
                  <a:lnTo>
                    <a:pt x="78124" y="3846"/>
                  </a:lnTo>
                  <a:lnTo>
                    <a:pt x="76861" y="29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7" name="shape 117"/>
            <p:cNvSpPr/>
            <p:nvPr/>
          </p:nvSpPr>
          <p:spPr>
            <a:xfrm>
              <a:off x="1228071" y="582873"/>
              <a:ext cx="43323" cy="64424"/>
            </a:xfrm>
            <a:custGeom>
              <a:avLst/>
              <a:gdLst/>
              <a:ahLst/>
              <a:cxnLst/>
              <a:rect l="0" t="0" r="0" b="0"/>
              <a:pathLst>
                <a:path w="43323" h="64424">
                  <a:moveTo>
                    <a:pt x="19635" y="0"/>
                  </a:moveTo>
                  <a:lnTo>
                    <a:pt x="5259" y="5409"/>
                  </a:lnTo>
                  <a:lnTo>
                    <a:pt x="0" y="17307"/>
                  </a:lnTo>
                  <a:lnTo>
                    <a:pt x="1987" y="21996"/>
                  </a:lnTo>
                  <a:lnTo>
                    <a:pt x="4675" y="23077"/>
                  </a:lnTo>
                  <a:lnTo>
                    <a:pt x="9350" y="17307"/>
                  </a:lnTo>
                  <a:lnTo>
                    <a:pt x="4675" y="12500"/>
                  </a:lnTo>
                  <a:lnTo>
                    <a:pt x="9934" y="6371"/>
                  </a:lnTo>
                  <a:lnTo>
                    <a:pt x="18700" y="3847"/>
                  </a:lnTo>
                  <a:lnTo>
                    <a:pt x="29842" y="8654"/>
                  </a:lnTo>
                  <a:lnTo>
                    <a:pt x="33972" y="19230"/>
                  </a:lnTo>
                  <a:lnTo>
                    <a:pt x="30661" y="29327"/>
                  </a:lnTo>
                  <a:lnTo>
                    <a:pt x="22440" y="39423"/>
                  </a:lnTo>
                  <a:lnTo>
                    <a:pt x="934" y="59615"/>
                  </a:lnTo>
                  <a:lnTo>
                    <a:pt x="117" y="60937"/>
                  </a:lnTo>
                  <a:lnTo>
                    <a:pt x="0" y="64423"/>
                  </a:lnTo>
                  <a:lnTo>
                    <a:pt x="40518" y="64423"/>
                  </a:lnTo>
                  <a:lnTo>
                    <a:pt x="43323" y="46153"/>
                  </a:lnTo>
                  <a:lnTo>
                    <a:pt x="39583" y="46153"/>
                  </a:lnTo>
                  <a:lnTo>
                    <a:pt x="38998" y="50481"/>
                  </a:lnTo>
                  <a:lnTo>
                    <a:pt x="37712" y="54807"/>
                  </a:lnTo>
                  <a:lnTo>
                    <a:pt x="32765" y="55649"/>
                  </a:lnTo>
                  <a:lnTo>
                    <a:pt x="27115" y="55769"/>
                  </a:lnTo>
                  <a:lnTo>
                    <a:pt x="10285" y="55769"/>
                  </a:lnTo>
                  <a:lnTo>
                    <a:pt x="22440" y="45191"/>
                  </a:lnTo>
                  <a:lnTo>
                    <a:pt x="29609" y="39422"/>
                  </a:lnTo>
                  <a:lnTo>
                    <a:pt x="36778" y="33654"/>
                  </a:lnTo>
                  <a:lnTo>
                    <a:pt x="43323" y="19230"/>
                  </a:lnTo>
                  <a:lnTo>
                    <a:pt x="36388" y="49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8" name="shape 118"/>
            <p:cNvSpPr/>
            <p:nvPr/>
          </p:nvSpPr>
          <p:spPr>
            <a:xfrm>
              <a:off x="602860" y="589123"/>
              <a:ext cx="126542" cy="12500"/>
            </a:xfrm>
            <a:custGeom>
              <a:avLst/>
              <a:gdLst/>
              <a:ahLst/>
              <a:cxnLst/>
              <a:rect l="0" t="0" r="0" b="0"/>
              <a:pathLst>
                <a:path w="126542" h="12500">
                  <a:moveTo>
                    <a:pt x="0" y="6250"/>
                  </a:moveTo>
                  <a:lnTo>
                    <a:pt x="126541" y="6250"/>
                  </a:lnTo>
                </a:path>
              </a:pathLst>
            </a:custGeom>
            <a:ln w="12327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9" name="shape 119"/>
            <p:cNvSpPr/>
            <p:nvPr/>
          </p:nvSpPr>
          <p:spPr>
            <a:xfrm>
              <a:off x="956615" y="589123"/>
              <a:ext cx="126542" cy="12500"/>
            </a:xfrm>
            <a:custGeom>
              <a:avLst/>
              <a:gdLst/>
              <a:ahLst/>
              <a:cxnLst/>
              <a:rect l="0" t="0" r="0" b="0"/>
              <a:pathLst>
                <a:path w="126542" h="12500">
                  <a:moveTo>
                    <a:pt x="126542" y="6250"/>
                  </a:moveTo>
                  <a:lnTo>
                    <a:pt x="0" y="6250"/>
                  </a:lnTo>
                </a:path>
              </a:pathLst>
            </a:custGeom>
            <a:ln w="12327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0" name="shape 120"/>
            <p:cNvSpPr/>
            <p:nvPr/>
          </p:nvSpPr>
          <p:spPr>
            <a:xfrm>
              <a:off x="728997" y="842393"/>
              <a:ext cx="228151" cy="234483"/>
            </a:xfrm>
            <a:custGeom>
              <a:avLst/>
              <a:gdLst/>
              <a:ahLst/>
              <a:cxnLst/>
              <a:rect l="0" t="0" r="0" b="0"/>
              <a:pathLst>
                <a:path w="228151" h="234483">
                  <a:moveTo>
                    <a:pt x="224812" y="116761"/>
                  </a:moveTo>
                  <a:cubicBezTo>
                    <a:pt x="224812" y="54261"/>
                    <a:pt x="175255" y="3300"/>
                    <a:pt x="113543" y="3300"/>
                  </a:cubicBezTo>
                  <a:cubicBezTo>
                    <a:pt x="52766" y="3300"/>
                    <a:pt x="3209" y="54261"/>
                    <a:pt x="3209" y="116761"/>
                  </a:cubicBezTo>
                  <a:cubicBezTo>
                    <a:pt x="3209" y="180222"/>
                    <a:pt x="52766" y="231183"/>
                    <a:pt x="113543" y="231183"/>
                  </a:cubicBezTo>
                  <a:cubicBezTo>
                    <a:pt x="175255" y="231183"/>
                    <a:pt x="224812" y="180222"/>
                    <a:pt x="224812" y="116761"/>
                  </a:cubicBezTo>
                  <a:close/>
                </a:path>
              </a:pathLst>
            </a:custGeom>
            <a:ln w="6638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1" name="shape 121"/>
            <p:cNvSpPr/>
            <p:nvPr/>
          </p:nvSpPr>
          <p:spPr>
            <a:xfrm>
              <a:off x="761192" y="892808"/>
              <a:ext cx="99114" cy="129807"/>
            </a:xfrm>
            <a:custGeom>
              <a:avLst/>
              <a:gdLst/>
              <a:ahLst/>
              <a:cxnLst/>
              <a:rect l="0" t="0" r="0" b="0"/>
              <a:pathLst>
                <a:path w="99114" h="129807">
                  <a:moveTo>
                    <a:pt x="61713" y="0"/>
                  </a:moveTo>
                  <a:lnTo>
                    <a:pt x="39053" y="5769"/>
                  </a:lnTo>
                  <a:lnTo>
                    <a:pt x="19286" y="20913"/>
                  </a:lnTo>
                  <a:lnTo>
                    <a:pt x="5304" y="42187"/>
                  </a:lnTo>
                  <a:lnTo>
                    <a:pt x="0" y="66345"/>
                  </a:lnTo>
                  <a:lnTo>
                    <a:pt x="2805" y="82090"/>
                  </a:lnTo>
                  <a:lnTo>
                    <a:pt x="10520" y="94230"/>
                  </a:lnTo>
                  <a:lnTo>
                    <a:pt x="22091" y="102043"/>
                  </a:lnTo>
                  <a:lnTo>
                    <a:pt x="36467" y="104807"/>
                  </a:lnTo>
                  <a:lnTo>
                    <a:pt x="50491" y="102884"/>
                  </a:lnTo>
                  <a:lnTo>
                    <a:pt x="50491" y="107691"/>
                  </a:lnTo>
                  <a:lnTo>
                    <a:pt x="49557" y="113461"/>
                  </a:lnTo>
                  <a:lnTo>
                    <a:pt x="51777" y="124158"/>
                  </a:lnTo>
                  <a:lnTo>
                    <a:pt x="61713" y="129807"/>
                  </a:lnTo>
                  <a:lnTo>
                    <a:pt x="72612" y="125720"/>
                  </a:lnTo>
                  <a:lnTo>
                    <a:pt x="80180" y="116586"/>
                  </a:lnTo>
                  <a:lnTo>
                    <a:pt x="84592" y="107090"/>
                  </a:lnTo>
                  <a:lnTo>
                    <a:pt x="86023" y="101922"/>
                  </a:lnTo>
                  <a:lnTo>
                    <a:pt x="84153" y="99999"/>
                  </a:lnTo>
                  <a:lnTo>
                    <a:pt x="82283" y="101922"/>
                  </a:lnTo>
                  <a:lnTo>
                    <a:pt x="74920" y="112259"/>
                  </a:lnTo>
                  <a:lnTo>
                    <a:pt x="65453" y="115383"/>
                  </a:lnTo>
                  <a:lnTo>
                    <a:pt x="59024" y="112139"/>
                  </a:lnTo>
                  <a:lnTo>
                    <a:pt x="56103" y="100961"/>
                  </a:lnTo>
                  <a:lnTo>
                    <a:pt x="75840" y="88506"/>
                  </a:lnTo>
                  <a:lnTo>
                    <a:pt x="89179" y="72716"/>
                  </a:lnTo>
                  <a:lnTo>
                    <a:pt x="96732" y="55663"/>
                  </a:lnTo>
                  <a:lnTo>
                    <a:pt x="99113" y="39422"/>
                  </a:lnTo>
                  <a:lnTo>
                    <a:pt x="88828" y="11418"/>
                  </a:lnTo>
                  <a:lnTo>
                    <a:pt x="79502" y="4807"/>
                  </a:lnTo>
                  <a:lnTo>
                    <a:pt x="60778" y="4807"/>
                  </a:lnTo>
                  <a:lnTo>
                    <a:pt x="78660" y="12619"/>
                  </a:lnTo>
                  <a:lnTo>
                    <a:pt x="86023" y="35577"/>
                  </a:lnTo>
                  <a:lnTo>
                    <a:pt x="84621" y="49098"/>
                  </a:lnTo>
                  <a:lnTo>
                    <a:pt x="79712" y="65865"/>
                  </a:lnTo>
                  <a:lnTo>
                    <a:pt x="70245" y="82631"/>
                  </a:lnTo>
                  <a:lnTo>
                    <a:pt x="55168" y="96153"/>
                  </a:lnTo>
                  <a:lnTo>
                    <a:pt x="51777" y="85576"/>
                  </a:lnTo>
                  <a:lnTo>
                    <a:pt x="47896" y="83652"/>
                  </a:lnTo>
                  <a:lnTo>
                    <a:pt x="42077" y="83652"/>
                  </a:lnTo>
                  <a:lnTo>
                    <a:pt x="49440" y="88700"/>
                  </a:lnTo>
                  <a:lnTo>
                    <a:pt x="50491" y="98076"/>
                  </a:lnTo>
                  <a:lnTo>
                    <a:pt x="37402" y="100961"/>
                  </a:lnTo>
                  <a:lnTo>
                    <a:pt x="33427" y="100240"/>
                  </a:lnTo>
                  <a:lnTo>
                    <a:pt x="30856" y="95191"/>
                  </a:lnTo>
                  <a:lnTo>
                    <a:pt x="34363" y="87258"/>
                  </a:lnTo>
                  <a:lnTo>
                    <a:pt x="42077" y="83652"/>
                  </a:lnTo>
                  <a:lnTo>
                    <a:pt x="47896" y="83652"/>
                  </a:lnTo>
                  <a:lnTo>
                    <a:pt x="42077" y="80768"/>
                  </a:lnTo>
                  <a:lnTo>
                    <a:pt x="31791" y="85095"/>
                  </a:lnTo>
                  <a:lnTo>
                    <a:pt x="27116" y="95191"/>
                  </a:lnTo>
                  <a:lnTo>
                    <a:pt x="28051" y="99037"/>
                  </a:lnTo>
                  <a:lnTo>
                    <a:pt x="17649" y="90744"/>
                  </a:lnTo>
                  <a:lnTo>
                    <a:pt x="12156" y="70191"/>
                  </a:lnTo>
                  <a:lnTo>
                    <a:pt x="12828" y="62394"/>
                  </a:lnTo>
                  <a:lnTo>
                    <a:pt x="15429" y="50360"/>
                  </a:lnTo>
                  <a:lnTo>
                    <a:pt x="29921" y="21153"/>
                  </a:lnTo>
                  <a:lnTo>
                    <a:pt x="43597" y="9735"/>
                  </a:lnTo>
                  <a:lnTo>
                    <a:pt x="60778" y="4807"/>
                  </a:lnTo>
                  <a:lnTo>
                    <a:pt x="79502" y="4807"/>
                  </a:lnTo>
                  <a:lnTo>
                    <a:pt x="77023" y="3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2" name="shape 122"/>
            <p:cNvSpPr/>
            <p:nvPr/>
          </p:nvSpPr>
          <p:spPr>
            <a:xfrm>
              <a:off x="873396" y="946653"/>
              <a:ext cx="44882" cy="66346"/>
            </a:xfrm>
            <a:custGeom>
              <a:avLst/>
              <a:gdLst/>
              <a:ahLst/>
              <a:cxnLst/>
              <a:rect l="0" t="0" r="0" b="0"/>
              <a:pathLst>
                <a:path w="44882" h="66346">
                  <a:moveTo>
                    <a:pt x="21505" y="31731"/>
                  </a:moveTo>
                  <a:cubicBezTo>
                    <a:pt x="28985" y="31731"/>
                    <a:pt x="34596" y="37499"/>
                    <a:pt x="34596" y="47116"/>
                  </a:cubicBezTo>
                  <a:cubicBezTo>
                    <a:pt x="34596" y="57692"/>
                    <a:pt x="28050" y="62499"/>
                    <a:pt x="21505" y="62499"/>
                  </a:cubicBezTo>
                  <a:cubicBezTo>
                    <a:pt x="18700" y="62499"/>
                    <a:pt x="9350" y="61538"/>
                    <a:pt x="5610" y="56731"/>
                  </a:cubicBezTo>
                  <a:cubicBezTo>
                    <a:pt x="9350" y="55769"/>
                    <a:pt x="10285" y="53845"/>
                    <a:pt x="10285" y="50961"/>
                  </a:cubicBezTo>
                  <a:cubicBezTo>
                    <a:pt x="10285" y="48077"/>
                    <a:pt x="8415" y="45191"/>
                    <a:pt x="4675" y="45191"/>
                  </a:cubicBezTo>
                  <a:cubicBezTo>
                    <a:pt x="2805" y="45191"/>
                    <a:pt x="0" y="47116"/>
                    <a:pt x="0" y="50961"/>
                  </a:cubicBezTo>
                  <a:cubicBezTo>
                    <a:pt x="0" y="60577"/>
                    <a:pt x="10285" y="66346"/>
                    <a:pt x="21505" y="66346"/>
                  </a:cubicBezTo>
                  <a:cubicBezTo>
                    <a:pt x="35531" y="66346"/>
                    <a:pt x="44882" y="56731"/>
                    <a:pt x="44882" y="47116"/>
                  </a:cubicBezTo>
                  <a:cubicBezTo>
                    <a:pt x="44882" y="40385"/>
                    <a:pt x="39271" y="32692"/>
                    <a:pt x="28050" y="29807"/>
                  </a:cubicBezTo>
                  <a:cubicBezTo>
                    <a:pt x="35531" y="27884"/>
                    <a:pt x="42077" y="21153"/>
                    <a:pt x="42077" y="13462"/>
                  </a:cubicBezTo>
                  <a:cubicBezTo>
                    <a:pt x="42077" y="5769"/>
                    <a:pt x="32725" y="0"/>
                    <a:pt x="21505" y="0"/>
                  </a:cubicBezTo>
                  <a:cubicBezTo>
                    <a:pt x="11220" y="0"/>
                    <a:pt x="2805" y="5769"/>
                    <a:pt x="2805" y="13462"/>
                  </a:cubicBezTo>
                  <a:cubicBezTo>
                    <a:pt x="2805" y="17307"/>
                    <a:pt x="5610" y="18269"/>
                    <a:pt x="7480" y="18269"/>
                  </a:cubicBezTo>
                  <a:cubicBezTo>
                    <a:pt x="10285" y="18269"/>
                    <a:pt x="12155" y="17307"/>
                    <a:pt x="12155" y="13462"/>
                  </a:cubicBezTo>
                  <a:cubicBezTo>
                    <a:pt x="12155" y="10576"/>
                    <a:pt x="10285" y="8654"/>
                    <a:pt x="7480" y="8654"/>
                  </a:cubicBezTo>
                  <a:cubicBezTo>
                    <a:pt x="12155" y="3846"/>
                    <a:pt x="20570" y="3846"/>
                    <a:pt x="21505" y="3846"/>
                  </a:cubicBezTo>
                  <a:cubicBezTo>
                    <a:pt x="26181" y="3846"/>
                    <a:pt x="32725" y="5769"/>
                    <a:pt x="32725" y="13462"/>
                  </a:cubicBezTo>
                  <a:cubicBezTo>
                    <a:pt x="32725" y="19230"/>
                    <a:pt x="29921" y="27884"/>
                    <a:pt x="20570" y="28846"/>
                  </a:cubicBezTo>
                  <a:cubicBezTo>
                    <a:pt x="18700" y="28846"/>
                    <a:pt x="15895" y="28846"/>
                    <a:pt x="14960" y="28846"/>
                  </a:cubicBezTo>
                  <a:cubicBezTo>
                    <a:pt x="14026" y="28846"/>
                    <a:pt x="13090" y="28846"/>
                    <a:pt x="13090" y="30769"/>
                  </a:cubicBezTo>
                  <a:cubicBezTo>
                    <a:pt x="13090" y="31731"/>
                    <a:pt x="14026" y="31731"/>
                    <a:pt x="15895" y="31731"/>
                  </a:cubicBezTo>
                  <a:lnTo>
                    <a:pt x="21505" y="317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3" name="shape 123"/>
            <p:cNvSpPr/>
            <p:nvPr/>
          </p:nvSpPr>
          <p:spPr>
            <a:xfrm>
              <a:off x="836463" y="712680"/>
              <a:ext cx="12156" cy="130128"/>
            </a:xfrm>
            <a:custGeom>
              <a:avLst/>
              <a:gdLst/>
              <a:ahLst/>
              <a:cxnLst/>
              <a:rect l="0" t="0" r="0" b="0"/>
              <a:pathLst>
                <a:path w="12156" h="130128">
                  <a:moveTo>
                    <a:pt x="6077" y="130127"/>
                  </a:moveTo>
                  <a:lnTo>
                    <a:pt x="6077" y="0"/>
                  </a:lnTo>
                </a:path>
              </a:pathLst>
            </a:custGeom>
            <a:ln w="12327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4" name="shape 124"/>
            <p:cNvSpPr/>
            <p:nvPr/>
          </p:nvSpPr>
          <p:spPr>
            <a:xfrm>
              <a:off x="728997" y="1206173"/>
              <a:ext cx="228151" cy="233844"/>
            </a:xfrm>
            <a:custGeom>
              <a:avLst/>
              <a:gdLst/>
              <a:ahLst/>
              <a:cxnLst/>
              <a:rect l="0" t="0" r="0" b="0"/>
              <a:pathLst>
                <a:path w="228151" h="233844">
                  <a:moveTo>
                    <a:pt x="224812" y="116761"/>
                  </a:moveTo>
                  <a:cubicBezTo>
                    <a:pt x="224812" y="54261"/>
                    <a:pt x="175255" y="3300"/>
                    <a:pt x="113543" y="3300"/>
                  </a:cubicBezTo>
                  <a:cubicBezTo>
                    <a:pt x="52766" y="3300"/>
                    <a:pt x="3209" y="54261"/>
                    <a:pt x="3209" y="116761"/>
                  </a:cubicBezTo>
                  <a:cubicBezTo>
                    <a:pt x="3209" y="180541"/>
                    <a:pt x="52766" y="230542"/>
                    <a:pt x="113543" y="230542"/>
                  </a:cubicBezTo>
                  <a:cubicBezTo>
                    <a:pt x="175255" y="230542"/>
                    <a:pt x="224812" y="180541"/>
                    <a:pt x="224812" y="116761"/>
                  </a:cubicBezTo>
                  <a:close/>
                </a:path>
              </a:pathLst>
            </a:custGeom>
            <a:ln w="6638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5" name="shape 125"/>
            <p:cNvSpPr/>
            <p:nvPr/>
          </p:nvSpPr>
          <p:spPr>
            <a:xfrm>
              <a:off x="761192" y="1256588"/>
              <a:ext cx="99114" cy="130126"/>
            </a:xfrm>
            <a:custGeom>
              <a:avLst/>
              <a:gdLst/>
              <a:ahLst/>
              <a:cxnLst/>
              <a:rect l="0" t="0" r="0" b="0"/>
              <a:pathLst>
                <a:path w="99114" h="130126">
                  <a:moveTo>
                    <a:pt x="61713" y="0"/>
                  </a:moveTo>
                  <a:lnTo>
                    <a:pt x="39053" y="5769"/>
                  </a:lnTo>
                  <a:lnTo>
                    <a:pt x="19286" y="20913"/>
                  </a:lnTo>
                  <a:lnTo>
                    <a:pt x="5304" y="42187"/>
                  </a:lnTo>
                  <a:lnTo>
                    <a:pt x="0" y="66345"/>
                  </a:lnTo>
                  <a:lnTo>
                    <a:pt x="2805" y="82140"/>
                  </a:lnTo>
                  <a:lnTo>
                    <a:pt x="10520" y="94390"/>
                  </a:lnTo>
                  <a:lnTo>
                    <a:pt x="22091" y="102312"/>
                  </a:lnTo>
                  <a:lnTo>
                    <a:pt x="36467" y="105127"/>
                  </a:lnTo>
                  <a:lnTo>
                    <a:pt x="50491" y="102884"/>
                  </a:lnTo>
                  <a:lnTo>
                    <a:pt x="50491" y="108012"/>
                  </a:lnTo>
                  <a:lnTo>
                    <a:pt x="49557" y="113781"/>
                  </a:lnTo>
                  <a:lnTo>
                    <a:pt x="51777" y="124477"/>
                  </a:lnTo>
                  <a:lnTo>
                    <a:pt x="61713" y="130125"/>
                  </a:lnTo>
                  <a:lnTo>
                    <a:pt x="72612" y="126034"/>
                  </a:lnTo>
                  <a:lnTo>
                    <a:pt x="80180" y="116865"/>
                  </a:lnTo>
                  <a:lnTo>
                    <a:pt x="84592" y="107275"/>
                  </a:lnTo>
                  <a:lnTo>
                    <a:pt x="86023" y="101922"/>
                  </a:lnTo>
                  <a:lnTo>
                    <a:pt x="84153" y="99999"/>
                  </a:lnTo>
                  <a:lnTo>
                    <a:pt x="82283" y="101922"/>
                  </a:lnTo>
                  <a:lnTo>
                    <a:pt x="74920" y="112539"/>
                  </a:lnTo>
                  <a:lnTo>
                    <a:pt x="65453" y="115703"/>
                  </a:lnTo>
                  <a:lnTo>
                    <a:pt x="59024" y="112418"/>
                  </a:lnTo>
                  <a:lnTo>
                    <a:pt x="56103" y="100960"/>
                  </a:lnTo>
                  <a:lnTo>
                    <a:pt x="75840" y="88505"/>
                  </a:lnTo>
                  <a:lnTo>
                    <a:pt x="89179" y="72716"/>
                  </a:lnTo>
                  <a:lnTo>
                    <a:pt x="96732" y="55663"/>
                  </a:lnTo>
                  <a:lnTo>
                    <a:pt x="99113" y="39422"/>
                  </a:lnTo>
                  <a:lnTo>
                    <a:pt x="88828" y="11418"/>
                  </a:lnTo>
                  <a:lnTo>
                    <a:pt x="79502" y="4807"/>
                  </a:lnTo>
                  <a:lnTo>
                    <a:pt x="60778" y="4807"/>
                  </a:lnTo>
                  <a:lnTo>
                    <a:pt x="78660" y="12619"/>
                  </a:lnTo>
                  <a:lnTo>
                    <a:pt x="86023" y="35577"/>
                  </a:lnTo>
                  <a:lnTo>
                    <a:pt x="84621" y="48692"/>
                  </a:lnTo>
                  <a:lnTo>
                    <a:pt x="79712" y="65504"/>
                  </a:lnTo>
                  <a:lnTo>
                    <a:pt x="70245" y="82496"/>
                  </a:lnTo>
                  <a:lnTo>
                    <a:pt x="55168" y="96153"/>
                  </a:lnTo>
                  <a:lnTo>
                    <a:pt x="51777" y="85576"/>
                  </a:lnTo>
                  <a:lnTo>
                    <a:pt x="47896" y="83652"/>
                  </a:lnTo>
                  <a:lnTo>
                    <a:pt x="42077" y="83652"/>
                  </a:lnTo>
                  <a:lnTo>
                    <a:pt x="49440" y="88340"/>
                  </a:lnTo>
                  <a:lnTo>
                    <a:pt x="50491" y="98076"/>
                  </a:lnTo>
                  <a:lnTo>
                    <a:pt x="37402" y="100960"/>
                  </a:lnTo>
                  <a:lnTo>
                    <a:pt x="33427" y="100239"/>
                  </a:lnTo>
                  <a:lnTo>
                    <a:pt x="30856" y="95191"/>
                  </a:lnTo>
                  <a:lnTo>
                    <a:pt x="34363" y="87258"/>
                  </a:lnTo>
                  <a:lnTo>
                    <a:pt x="42077" y="83652"/>
                  </a:lnTo>
                  <a:lnTo>
                    <a:pt x="47896" y="83652"/>
                  </a:lnTo>
                  <a:lnTo>
                    <a:pt x="42077" y="80768"/>
                  </a:lnTo>
                  <a:lnTo>
                    <a:pt x="31791" y="85095"/>
                  </a:lnTo>
                  <a:lnTo>
                    <a:pt x="27116" y="95191"/>
                  </a:lnTo>
                  <a:lnTo>
                    <a:pt x="28051" y="99037"/>
                  </a:lnTo>
                  <a:lnTo>
                    <a:pt x="17649" y="90744"/>
                  </a:lnTo>
                  <a:lnTo>
                    <a:pt x="12156" y="70191"/>
                  </a:lnTo>
                  <a:lnTo>
                    <a:pt x="12828" y="62394"/>
                  </a:lnTo>
                  <a:lnTo>
                    <a:pt x="15429" y="50360"/>
                  </a:lnTo>
                  <a:lnTo>
                    <a:pt x="29921" y="21153"/>
                  </a:lnTo>
                  <a:lnTo>
                    <a:pt x="43597" y="9735"/>
                  </a:lnTo>
                  <a:lnTo>
                    <a:pt x="60778" y="4807"/>
                  </a:lnTo>
                  <a:lnTo>
                    <a:pt x="79502" y="4807"/>
                  </a:lnTo>
                  <a:lnTo>
                    <a:pt x="77023" y="3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6" name="shape 126"/>
            <p:cNvSpPr/>
            <p:nvPr/>
          </p:nvSpPr>
          <p:spPr>
            <a:xfrm>
              <a:off x="871526" y="1309472"/>
              <a:ext cx="48622" cy="65705"/>
            </a:xfrm>
            <a:custGeom>
              <a:avLst/>
              <a:gdLst/>
              <a:ahLst/>
              <a:cxnLst/>
              <a:rect l="0" t="0" r="0" b="0"/>
              <a:pathLst>
                <a:path w="48622" h="65705">
                  <a:moveTo>
                    <a:pt x="35532" y="0"/>
                  </a:moveTo>
                  <a:lnTo>
                    <a:pt x="32727" y="1923"/>
                  </a:lnTo>
                  <a:lnTo>
                    <a:pt x="0" y="45192"/>
                  </a:lnTo>
                  <a:lnTo>
                    <a:pt x="0" y="49038"/>
                  </a:lnTo>
                  <a:lnTo>
                    <a:pt x="28987" y="49038"/>
                  </a:lnTo>
                  <a:lnTo>
                    <a:pt x="28987" y="57051"/>
                  </a:lnTo>
                  <a:lnTo>
                    <a:pt x="28052" y="60536"/>
                  </a:lnTo>
                  <a:lnTo>
                    <a:pt x="21506" y="61858"/>
                  </a:lnTo>
                  <a:lnTo>
                    <a:pt x="18700" y="61858"/>
                  </a:lnTo>
                  <a:lnTo>
                    <a:pt x="18700" y="65705"/>
                  </a:lnTo>
                  <a:lnTo>
                    <a:pt x="25012" y="65224"/>
                  </a:lnTo>
                  <a:lnTo>
                    <a:pt x="32727" y="64743"/>
                  </a:lnTo>
                  <a:lnTo>
                    <a:pt x="41259" y="65224"/>
                  </a:lnTo>
                  <a:lnTo>
                    <a:pt x="47687" y="65705"/>
                  </a:lnTo>
                  <a:lnTo>
                    <a:pt x="47687" y="61858"/>
                  </a:lnTo>
                  <a:lnTo>
                    <a:pt x="44882" y="61858"/>
                  </a:lnTo>
                  <a:lnTo>
                    <a:pt x="38336" y="60536"/>
                  </a:lnTo>
                  <a:lnTo>
                    <a:pt x="37402" y="57051"/>
                  </a:lnTo>
                  <a:lnTo>
                    <a:pt x="37402" y="49038"/>
                  </a:lnTo>
                  <a:lnTo>
                    <a:pt x="48622" y="49038"/>
                  </a:lnTo>
                  <a:lnTo>
                    <a:pt x="48622" y="45192"/>
                  </a:lnTo>
                  <a:lnTo>
                    <a:pt x="37402" y="45192"/>
                  </a:lnTo>
                  <a:lnTo>
                    <a:pt x="37402" y="10576"/>
                  </a:lnTo>
                  <a:lnTo>
                    <a:pt x="29921" y="10576"/>
                  </a:lnTo>
                  <a:lnTo>
                    <a:pt x="29921" y="45192"/>
                  </a:lnTo>
                  <a:lnTo>
                    <a:pt x="3740" y="45192"/>
                  </a:lnTo>
                  <a:lnTo>
                    <a:pt x="29921" y="10576"/>
                  </a:lnTo>
                  <a:lnTo>
                    <a:pt x="37402" y="10576"/>
                  </a:lnTo>
                  <a:lnTo>
                    <a:pt x="37402" y="28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7" name="shape 127"/>
            <p:cNvSpPr/>
            <p:nvPr/>
          </p:nvSpPr>
          <p:spPr>
            <a:xfrm>
              <a:off x="836463" y="1076460"/>
              <a:ext cx="12156" cy="130128"/>
            </a:xfrm>
            <a:custGeom>
              <a:avLst/>
              <a:gdLst/>
              <a:ahLst/>
              <a:cxnLst/>
              <a:rect l="0" t="0" r="0" b="0"/>
              <a:pathLst>
                <a:path w="12156" h="130128">
                  <a:moveTo>
                    <a:pt x="6077" y="0"/>
                  </a:moveTo>
                  <a:lnTo>
                    <a:pt x="6077" y="130127"/>
                  </a:lnTo>
                </a:path>
              </a:pathLst>
            </a:custGeom>
            <a:ln w="12327" cap="flat">
              <a:solidFill>
                <a:srgbClr val="000000"/>
              </a:solidFill>
              <a:prstDash val="solid"/>
              <a:miter lim="10"/>
            </a:ln>
          </p:spPr>
          <p:txBody>
            <a:bodyPr/>
            <a:lstStyle/>
            <a:p>
              <a:endParaRPr lang="en-GB"/>
            </a:p>
          </p:txBody>
        </p:sp>
        <p:pic>
          <p:nvPicPr>
            <p:cNvPr id="128" name="shape 12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363794" cy="363794"/>
            </a:xfrm>
            <a:prstGeom prst="rect">
              <a:avLst/>
            </a:prstGeom>
          </p:spPr>
        </p:pic>
      </p:grpSp>
      <p:pic>
        <p:nvPicPr>
          <p:cNvPr id="129" name="shape 12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24300" y="5029200"/>
            <a:ext cx="5422900" cy="774700"/>
          </a:xfrm>
          <a:prstGeom prst="rect">
            <a:avLst/>
          </a:prstGeom>
        </p:spPr>
      </p:pic>
      <p:grpSp>
        <p:nvGrpSpPr>
          <p:cNvPr id="130" name="shape 130"/>
          <p:cNvGrpSpPr/>
          <p:nvPr/>
        </p:nvGrpSpPr>
        <p:grpSpPr>
          <a:xfrm>
            <a:off x="293353" y="1529654"/>
            <a:ext cx="3063900" cy="4282604"/>
            <a:chOff x="0" y="0"/>
            <a:chExt cx="3063900" cy="4282604"/>
          </a:xfrm>
        </p:grpSpPr>
        <p:pic>
          <p:nvPicPr>
            <p:cNvPr id="131" name="shape 131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3832" y="0"/>
              <a:ext cx="421395" cy="309225"/>
            </a:xfrm>
            <a:prstGeom prst="rect">
              <a:avLst/>
            </a:prstGeom>
          </p:spPr>
        </p:pic>
        <p:sp>
          <p:nvSpPr>
            <p:cNvPr id="132" name="shape 132"/>
            <p:cNvSpPr txBox="1"/>
            <p:nvPr/>
          </p:nvSpPr>
          <p:spPr>
            <a:xfrm>
              <a:off x="703009" y="1055129"/>
              <a:ext cx="795346" cy="224036"/>
            </a:xfrm>
            <a:prstGeom prst="rect">
              <a:avLst/>
            </a:prstGeom>
            <a:noFill/>
          </p:spPr>
          <p:txBody>
            <a:bodyPr vertOverflow="overflow" horzOverflow="overflow" wrap="square" lIns="0" tIns="12700" rIns="0" bIns="0" numCol="1" compatLnSpc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b="1" spc="-55">
                  <a:solidFill>
                    <a:srgbClr val="4CAC4E"/>
                  </a:solidFill>
                  <a:latin typeface="Arial"/>
                  <a:cs typeface="Arial"/>
                </a:rPr>
                <a:t>Synthesis</a:t>
              </a:r>
              <a:endParaRPr/>
            </a:p>
          </p:txBody>
        </p:sp>
        <p:pic>
          <p:nvPicPr>
            <p:cNvPr id="133" name="shape 13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2428" y="975442"/>
              <a:ext cx="336910" cy="330446"/>
            </a:xfrm>
            <a:prstGeom prst="rect">
              <a:avLst/>
            </a:prstGeom>
          </p:spPr>
        </p:pic>
        <p:sp>
          <p:nvSpPr>
            <p:cNvPr id="134" name="shape 134"/>
            <p:cNvSpPr txBox="1"/>
            <p:nvPr/>
          </p:nvSpPr>
          <p:spPr>
            <a:xfrm>
              <a:off x="723203" y="3987304"/>
              <a:ext cx="1472118" cy="224036"/>
            </a:xfrm>
            <a:prstGeom prst="rect">
              <a:avLst/>
            </a:prstGeom>
            <a:noFill/>
          </p:spPr>
          <p:txBody>
            <a:bodyPr vertOverflow="overflow" horzOverflow="overflow" wrap="square" lIns="0" tIns="12700" rIns="0" bIns="0" numCol="1" compatLnSpc="0">
              <a:spAutoFit/>
            </a:bodyPr>
            <a:lstStyle/>
            <a:p>
              <a:pPr marL="38100">
                <a:spcBef>
                  <a:spcPts val="100"/>
                </a:spcBef>
              </a:pPr>
              <a:r>
                <a:rPr sz="1400" b="1" spc="-45">
                  <a:latin typeface="Arial"/>
                  <a:cs typeface="Arial"/>
                </a:rPr>
                <a:t>Actual Realization</a:t>
              </a:r>
              <a:endParaRPr/>
            </a:p>
          </p:txBody>
        </p:sp>
        <p:pic>
          <p:nvPicPr>
            <p:cNvPr id="135" name="shape 135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5627" y="3891526"/>
              <a:ext cx="394110" cy="391079"/>
            </a:xfrm>
            <a:prstGeom prst="rect">
              <a:avLst/>
            </a:prstGeom>
          </p:spPr>
        </p:pic>
        <p:sp>
          <p:nvSpPr>
            <p:cNvPr id="136" name="shape 136"/>
            <p:cNvSpPr txBox="1"/>
            <p:nvPr/>
          </p:nvSpPr>
          <p:spPr>
            <a:xfrm>
              <a:off x="723203" y="3325889"/>
              <a:ext cx="1472118" cy="224036"/>
            </a:xfrm>
            <a:prstGeom prst="rect">
              <a:avLst/>
            </a:prstGeom>
            <a:noFill/>
          </p:spPr>
          <p:txBody>
            <a:bodyPr vertOverflow="overflow" horzOverflow="overflow" wrap="square" lIns="0" tIns="12700" rIns="0" bIns="0" numCol="1" compatLnSpc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b="1">
                  <a:solidFill>
                    <a:srgbClr val="E73729"/>
                  </a:solidFill>
                  <a:latin typeface="Arial"/>
                  <a:cs typeface="Arial"/>
                </a:rPr>
                <a:t>Optimizations</a:t>
              </a:r>
              <a:endParaRPr/>
            </a:p>
          </p:txBody>
        </p:sp>
        <p:pic>
          <p:nvPicPr>
            <p:cNvPr id="137" name="shape 13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3500" y="3312980"/>
              <a:ext cx="418363" cy="236466"/>
            </a:xfrm>
            <a:prstGeom prst="rect">
              <a:avLst/>
            </a:prstGeom>
          </p:spPr>
        </p:pic>
        <p:sp>
          <p:nvSpPr>
            <p:cNvPr id="138" name="shape 138"/>
            <p:cNvSpPr txBox="1"/>
            <p:nvPr/>
          </p:nvSpPr>
          <p:spPr>
            <a:xfrm>
              <a:off x="723203" y="2188985"/>
              <a:ext cx="704739" cy="224036"/>
            </a:xfrm>
            <a:prstGeom prst="rect">
              <a:avLst/>
            </a:prstGeom>
            <a:noFill/>
          </p:spPr>
          <p:txBody>
            <a:bodyPr vertOverflow="overflow" horzOverflow="overflow" wrap="square" lIns="0" tIns="12700" rIns="0" bIns="0" numCol="1" compatLnSpc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400" b="1" spc="-45">
                  <a:solidFill>
                    <a:srgbClr val="FBBA00"/>
                  </a:solidFill>
                  <a:latin typeface="Arial"/>
                  <a:cs typeface="Arial"/>
                </a:rPr>
                <a:t>Mapping</a:t>
              </a:r>
              <a:endParaRPr/>
            </a:p>
          </p:txBody>
        </p:sp>
        <p:pic>
          <p:nvPicPr>
            <p:cNvPr id="139" name="shape 139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3816" y="2124592"/>
              <a:ext cx="357731" cy="336910"/>
            </a:xfrm>
            <a:prstGeom prst="rect">
              <a:avLst/>
            </a:prstGeom>
          </p:spPr>
        </p:pic>
        <p:pic>
          <p:nvPicPr>
            <p:cNvPr id="140" name="shape 140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3500" y="485058"/>
              <a:ext cx="418363" cy="269814"/>
            </a:xfrm>
            <a:prstGeom prst="rect">
              <a:avLst/>
            </a:prstGeom>
          </p:spPr>
        </p:pic>
        <p:sp>
          <p:nvSpPr>
            <p:cNvPr id="141" name="shape 141"/>
            <p:cNvSpPr txBox="1"/>
            <p:nvPr/>
          </p:nvSpPr>
          <p:spPr>
            <a:xfrm>
              <a:off x="730124" y="1666387"/>
              <a:ext cx="1384305" cy="195660"/>
            </a:xfrm>
            <a:prstGeom prst="rect">
              <a:avLst/>
            </a:prstGeom>
            <a:noFill/>
          </p:spPr>
          <p:txBody>
            <a:bodyPr vertOverflow="overflow" horzOverflow="overflow" wrap="square" lIns="0" tIns="12700" rIns="0" bIns="0" numCol="1" compatLnSpc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>
                  <a:solidFill>
                    <a:srgbClr val="046E98"/>
                  </a:solidFill>
                  <a:latin typeface="Arial"/>
                  <a:cs typeface="Arial"/>
                </a:rPr>
                <a:t>Limited Connectivity</a:t>
              </a:r>
              <a:endParaRPr/>
            </a:p>
          </p:txBody>
        </p:sp>
        <p:pic>
          <p:nvPicPr>
            <p:cNvPr id="142" name="shape 142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3500" y="1583444"/>
              <a:ext cx="418363" cy="270135"/>
            </a:xfrm>
            <a:prstGeom prst="rect">
              <a:avLst/>
            </a:prstGeom>
          </p:spPr>
        </p:pic>
        <p:sp>
          <p:nvSpPr>
            <p:cNvPr id="143" name="shape 143"/>
            <p:cNvSpPr txBox="1"/>
            <p:nvPr/>
          </p:nvSpPr>
          <p:spPr>
            <a:xfrm>
              <a:off x="723203" y="2772811"/>
              <a:ext cx="2118339" cy="195660"/>
            </a:xfrm>
            <a:prstGeom prst="rect">
              <a:avLst/>
            </a:prstGeom>
            <a:noFill/>
          </p:spPr>
          <p:txBody>
            <a:bodyPr vertOverflow="overflow" horzOverflow="overflow" wrap="square" lIns="0" tIns="12700" rIns="0" bIns="0" numCol="1" compatLnSpc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sz="1200">
                  <a:solidFill>
                    <a:srgbClr val="046E98"/>
                  </a:solidFill>
                  <a:latin typeface="Arial"/>
                  <a:cs typeface="Arial"/>
                </a:rPr>
                <a:t>Limited Fidelity and Coherence</a:t>
              </a:r>
              <a:endParaRPr/>
            </a:p>
          </p:txBody>
        </p:sp>
        <p:pic>
          <p:nvPicPr>
            <p:cNvPr id="144" name="shape 144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03832" y="2723290"/>
              <a:ext cx="421395" cy="269814"/>
            </a:xfrm>
            <a:prstGeom prst="rect">
              <a:avLst/>
            </a:prstGeom>
          </p:spPr>
        </p:pic>
        <p:sp>
          <p:nvSpPr>
            <p:cNvPr id="145" name="shape 145"/>
            <p:cNvSpPr/>
            <p:nvPr/>
          </p:nvSpPr>
          <p:spPr>
            <a:xfrm>
              <a:off x="0" y="368429"/>
              <a:ext cx="3063900" cy="3443317"/>
            </a:xfrm>
            <a:custGeom>
              <a:avLst/>
              <a:gdLst/>
              <a:ahLst/>
              <a:cxnLst/>
              <a:rect l="0" t="0" r="0" b="0"/>
              <a:pathLst>
                <a:path w="3063900" h="3443317">
                  <a:moveTo>
                    <a:pt x="14291" y="520185"/>
                  </a:moveTo>
                  <a:cubicBezTo>
                    <a:pt x="14291" y="240786"/>
                    <a:pt x="240789" y="14288"/>
                    <a:pt x="520188" y="14288"/>
                  </a:cubicBezTo>
                  <a:lnTo>
                    <a:pt x="2543715" y="14288"/>
                  </a:lnTo>
                  <a:cubicBezTo>
                    <a:pt x="2823114" y="14288"/>
                    <a:pt x="3049612" y="240786"/>
                    <a:pt x="3049612" y="520185"/>
                  </a:cubicBezTo>
                  <a:lnTo>
                    <a:pt x="3049612" y="2923134"/>
                  </a:lnTo>
                  <a:cubicBezTo>
                    <a:pt x="3049612" y="3202531"/>
                    <a:pt x="2823114" y="3429030"/>
                    <a:pt x="2543715" y="3429030"/>
                  </a:cubicBezTo>
                  <a:lnTo>
                    <a:pt x="520188" y="3429030"/>
                  </a:lnTo>
                  <a:cubicBezTo>
                    <a:pt x="240789" y="3429030"/>
                    <a:pt x="14291" y="3202531"/>
                    <a:pt x="14291" y="2923134"/>
                  </a:cubicBezTo>
                  <a:close/>
                </a:path>
              </a:pathLst>
            </a:custGeom>
            <a:ln w="28575" cap="flat">
              <a:solidFill>
                <a:srgbClr val="046E98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6" name="shape 146"/>
          <p:cNvGrpSpPr/>
          <p:nvPr/>
        </p:nvGrpSpPr>
        <p:grpSpPr>
          <a:xfrm>
            <a:off x="9810931" y="5037631"/>
            <a:ext cx="463329" cy="218274"/>
            <a:chOff x="0" y="0"/>
            <a:chExt cx="463328" cy="218274"/>
          </a:xfrm>
        </p:grpSpPr>
        <p:sp>
          <p:nvSpPr>
            <p:cNvPr id="147" name="shape 147"/>
            <p:cNvSpPr/>
            <p:nvPr/>
          </p:nvSpPr>
          <p:spPr>
            <a:xfrm>
              <a:off x="12700" y="12700"/>
              <a:ext cx="437929" cy="192875"/>
            </a:xfrm>
            <a:custGeom>
              <a:avLst/>
              <a:gdLst/>
              <a:ahLst/>
              <a:cxnLst/>
              <a:rect l="0" t="0" r="0" b="0"/>
              <a:pathLst>
                <a:path w="437929" h="192875">
                  <a:moveTo>
                    <a:pt x="0" y="32147"/>
                  </a:moveTo>
                  <a:cubicBezTo>
                    <a:pt x="0" y="14393"/>
                    <a:pt x="14393" y="0"/>
                    <a:pt x="32146" y="0"/>
                  </a:cubicBezTo>
                  <a:lnTo>
                    <a:pt x="405781" y="0"/>
                  </a:lnTo>
                  <a:cubicBezTo>
                    <a:pt x="423536" y="0"/>
                    <a:pt x="437928" y="14393"/>
                    <a:pt x="437928" y="32147"/>
                  </a:cubicBezTo>
                  <a:lnTo>
                    <a:pt x="437928" y="160728"/>
                  </a:lnTo>
                  <a:cubicBezTo>
                    <a:pt x="437928" y="178482"/>
                    <a:pt x="423536" y="192875"/>
                    <a:pt x="405781" y="192875"/>
                  </a:cubicBezTo>
                  <a:lnTo>
                    <a:pt x="32146" y="192875"/>
                  </a:lnTo>
                  <a:cubicBezTo>
                    <a:pt x="14393" y="192875"/>
                    <a:pt x="0" y="178482"/>
                    <a:pt x="0" y="160728"/>
                  </a:cubicBezTo>
                  <a:close/>
                </a:path>
              </a:pathLst>
            </a:custGeom>
            <a:solidFill>
              <a:srgbClr val="4CAC4E">
                <a:alpha val="2980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8" name="shape 148"/>
            <p:cNvSpPr/>
            <p:nvPr/>
          </p:nvSpPr>
          <p:spPr>
            <a:xfrm>
              <a:off x="0" y="0"/>
              <a:ext cx="463329" cy="218274"/>
            </a:xfrm>
            <a:custGeom>
              <a:avLst/>
              <a:gdLst/>
              <a:ahLst/>
              <a:cxnLst/>
              <a:rect l="0" t="0" r="0" b="0"/>
              <a:pathLst>
                <a:path w="463329" h="218274">
                  <a:moveTo>
                    <a:pt x="12700" y="44846"/>
                  </a:moveTo>
                  <a:cubicBezTo>
                    <a:pt x="12700" y="27092"/>
                    <a:pt x="27092" y="12700"/>
                    <a:pt x="44846" y="12700"/>
                  </a:cubicBezTo>
                  <a:lnTo>
                    <a:pt x="418482" y="12700"/>
                  </a:lnTo>
                  <a:cubicBezTo>
                    <a:pt x="436236" y="12700"/>
                    <a:pt x="450628" y="27092"/>
                    <a:pt x="450628" y="44846"/>
                  </a:cubicBezTo>
                  <a:lnTo>
                    <a:pt x="450628" y="173428"/>
                  </a:lnTo>
                  <a:cubicBezTo>
                    <a:pt x="450628" y="191182"/>
                    <a:pt x="436236" y="205574"/>
                    <a:pt x="418482" y="205574"/>
                  </a:cubicBezTo>
                  <a:lnTo>
                    <a:pt x="44846" y="205574"/>
                  </a:lnTo>
                  <a:cubicBezTo>
                    <a:pt x="27092" y="205574"/>
                    <a:pt x="12700" y="191182"/>
                    <a:pt x="12700" y="173428"/>
                  </a:cubicBezTo>
                  <a:close/>
                </a:path>
              </a:pathLst>
            </a:custGeom>
            <a:ln w="25400" cap="flat">
              <a:solidFill>
                <a:srgbClr val="767E0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9" name="shape 149"/>
          <p:cNvGrpSpPr/>
          <p:nvPr/>
        </p:nvGrpSpPr>
        <p:grpSpPr>
          <a:xfrm>
            <a:off x="9804584" y="5471405"/>
            <a:ext cx="462641" cy="218274"/>
            <a:chOff x="0" y="0"/>
            <a:chExt cx="462641" cy="218274"/>
          </a:xfrm>
        </p:grpSpPr>
        <p:sp>
          <p:nvSpPr>
            <p:cNvPr id="150" name="shape 150"/>
            <p:cNvSpPr/>
            <p:nvPr/>
          </p:nvSpPr>
          <p:spPr>
            <a:xfrm>
              <a:off x="12700" y="12700"/>
              <a:ext cx="437240" cy="192875"/>
            </a:xfrm>
            <a:custGeom>
              <a:avLst/>
              <a:gdLst/>
              <a:ahLst/>
              <a:cxnLst/>
              <a:rect l="0" t="0" r="0" b="0"/>
              <a:pathLst>
                <a:path w="437240" h="192875">
                  <a:moveTo>
                    <a:pt x="0" y="32146"/>
                  </a:moveTo>
                  <a:cubicBezTo>
                    <a:pt x="0" y="14393"/>
                    <a:pt x="14391" y="0"/>
                    <a:pt x="32146" y="0"/>
                  </a:cubicBezTo>
                  <a:lnTo>
                    <a:pt x="405094" y="0"/>
                  </a:lnTo>
                  <a:cubicBezTo>
                    <a:pt x="422849" y="0"/>
                    <a:pt x="437240" y="14393"/>
                    <a:pt x="437240" y="32146"/>
                  </a:cubicBezTo>
                  <a:lnTo>
                    <a:pt x="437240" y="160728"/>
                  </a:lnTo>
                  <a:cubicBezTo>
                    <a:pt x="437240" y="178482"/>
                    <a:pt x="422849" y="192874"/>
                    <a:pt x="405094" y="192874"/>
                  </a:cubicBezTo>
                  <a:lnTo>
                    <a:pt x="32146" y="192874"/>
                  </a:lnTo>
                  <a:cubicBezTo>
                    <a:pt x="14391" y="192874"/>
                    <a:pt x="0" y="178482"/>
                    <a:pt x="0" y="160728"/>
                  </a:cubicBezTo>
                  <a:close/>
                </a:path>
              </a:pathLst>
            </a:custGeom>
            <a:solidFill>
              <a:srgbClr val="FBBA00">
                <a:alpha val="2980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1" name="shape 151"/>
            <p:cNvSpPr/>
            <p:nvPr/>
          </p:nvSpPr>
          <p:spPr>
            <a:xfrm>
              <a:off x="0" y="0"/>
              <a:ext cx="462641" cy="218274"/>
            </a:xfrm>
            <a:custGeom>
              <a:avLst/>
              <a:gdLst/>
              <a:ahLst/>
              <a:cxnLst/>
              <a:rect l="0" t="0" r="0" b="0"/>
              <a:pathLst>
                <a:path w="462641" h="218274">
                  <a:moveTo>
                    <a:pt x="12700" y="44846"/>
                  </a:moveTo>
                  <a:cubicBezTo>
                    <a:pt x="12700" y="27092"/>
                    <a:pt x="27092" y="12700"/>
                    <a:pt x="44846" y="12700"/>
                  </a:cubicBezTo>
                  <a:lnTo>
                    <a:pt x="417795" y="12700"/>
                  </a:lnTo>
                  <a:cubicBezTo>
                    <a:pt x="435549" y="12700"/>
                    <a:pt x="449941" y="27092"/>
                    <a:pt x="449941" y="44846"/>
                  </a:cubicBezTo>
                  <a:lnTo>
                    <a:pt x="449941" y="173428"/>
                  </a:lnTo>
                  <a:cubicBezTo>
                    <a:pt x="449941" y="191182"/>
                    <a:pt x="435549" y="205574"/>
                    <a:pt x="417795" y="205574"/>
                  </a:cubicBezTo>
                  <a:lnTo>
                    <a:pt x="44846" y="205574"/>
                  </a:lnTo>
                  <a:cubicBezTo>
                    <a:pt x="27092" y="205574"/>
                    <a:pt x="12700" y="191182"/>
                    <a:pt x="12700" y="173428"/>
                  </a:cubicBezTo>
                  <a:close/>
                </a:path>
              </a:pathLst>
            </a:custGeom>
            <a:ln w="25400" cap="flat">
              <a:solidFill>
                <a:srgbClr val="A09E95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2" name="shape 152"/>
          <p:cNvGrpSpPr/>
          <p:nvPr/>
        </p:nvGrpSpPr>
        <p:grpSpPr>
          <a:xfrm>
            <a:off x="9804584" y="5914871"/>
            <a:ext cx="469676" cy="212906"/>
            <a:chOff x="0" y="0"/>
            <a:chExt cx="469676" cy="212906"/>
          </a:xfrm>
        </p:grpSpPr>
        <p:sp>
          <p:nvSpPr>
            <p:cNvPr id="153" name="shape 153"/>
            <p:cNvSpPr/>
            <p:nvPr/>
          </p:nvSpPr>
          <p:spPr>
            <a:xfrm>
              <a:off x="12700" y="12700"/>
              <a:ext cx="444276" cy="187506"/>
            </a:xfrm>
            <a:custGeom>
              <a:avLst/>
              <a:gdLst/>
              <a:ahLst/>
              <a:cxnLst/>
              <a:rect l="0" t="0" r="0" b="0"/>
              <a:pathLst>
                <a:path w="444276" h="187506">
                  <a:moveTo>
                    <a:pt x="0" y="31251"/>
                  </a:moveTo>
                  <a:cubicBezTo>
                    <a:pt x="0" y="13992"/>
                    <a:pt x="13991" y="0"/>
                    <a:pt x="31251" y="0"/>
                  </a:cubicBezTo>
                  <a:lnTo>
                    <a:pt x="413024" y="0"/>
                  </a:lnTo>
                  <a:cubicBezTo>
                    <a:pt x="430283" y="0"/>
                    <a:pt x="444276" y="13992"/>
                    <a:pt x="444276" y="31251"/>
                  </a:cubicBezTo>
                  <a:lnTo>
                    <a:pt x="444276" y="156255"/>
                  </a:lnTo>
                  <a:cubicBezTo>
                    <a:pt x="444276" y="173514"/>
                    <a:pt x="430283" y="187506"/>
                    <a:pt x="413024" y="187506"/>
                  </a:cubicBezTo>
                  <a:lnTo>
                    <a:pt x="31251" y="187506"/>
                  </a:lnTo>
                  <a:cubicBezTo>
                    <a:pt x="13991" y="187506"/>
                    <a:pt x="0" y="173514"/>
                    <a:pt x="0" y="156255"/>
                  </a:cubicBezTo>
                  <a:close/>
                </a:path>
              </a:pathLst>
            </a:custGeom>
            <a:solidFill>
              <a:srgbClr val="E73729">
                <a:alpha val="2980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4" name="shape 154"/>
            <p:cNvSpPr/>
            <p:nvPr/>
          </p:nvSpPr>
          <p:spPr>
            <a:xfrm>
              <a:off x="0" y="0"/>
              <a:ext cx="469676" cy="212906"/>
            </a:xfrm>
            <a:custGeom>
              <a:avLst/>
              <a:gdLst/>
              <a:ahLst/>
              <a:cxnLst/>
              <a:rect l="0" t="0" r="0" b="0"/>
              <a:pathLst>
                <a:path w="469676" h="212906">
                  <a:moveTo>
                    <a:pt x="12700" y="43951"/>
                  </a:moveTo>
                  <a:cubicBezTo>
                    <a:pt x="12700" y="26692"/>
                    <a:pt x="26692" y="12700"/>
                    <a:pt x="43951" y="12700"/>
                  </a:cubicBezTo>
                  <a:lnTo>
                    <a:pt x="425725" y="12700"/>
                  </a:lnTo>
                  <a:cubicBezTo>
                    <a:pt x="442984" y="12700"/>
                    <a:pt x="456976" y="26692"/>
                    <a:pt x="456976" y="43951"/>
                  </a:cubicBezTo>
                  <a:lnTo>
                    <a:pt x="456976" y="168955"/>
                  </a:lnTo>
                  <a:cubicBezTo>
                    <a:pt x="456976" y="186214"/>
                    <a:pt x="442984" y="200206"/>
                    <a:pt x="425725" y="200206"/>
                  </a:cubicBezTo>
                  <a:lnTo>
                    <a:pt x="43951" y="200206"/>
                  </a:lnTo>
                  <a:cubicBezTo>
                    <a:pt x="26692" y="200206"/>
                    <a:pt x="12700" y="186214"/>
                    <a:pt x="12700" y="168955"/>
                  </a:cubicBezTo>
                  <a:close/>
                </a:path>
              </a:pathLst>
            </a:custGeom>
            <a:ln w="25400" cap="flat">
              <a:solidFill>
                <a:srgbClr val="A75216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5" name="shape 155"/>
          <p:cNvSpPr/>
          <p:nvPr/>
        </p:nvSpPr>
        <p:spPr>
          <a:xfrm>
            <a:off x="4946053" y="1841907"/>
            <a:ext cx="207555" cy="199524"/>
          </a:xfrm>
          <a:prstGeom prst="rect">
            <a:avLst/>
          </a:prstGeom>
          <a:ln w="9910" cap="flat">
            <a:solidFill>
              <a:srgbClr val="000000"/>
            </a:solidFill>
            <a:prstDash val="solid"/>
            <a:miter lim="10"/>
          </a:ln>
        </p:spPr>
        <p:txBody>
          <a:bodyPr/>
          <a:lstStyle/>
          <a:p>
            <a:endParaRPr lang="en-GB"/>
          </a:p>
        </p:txBody>
      </p:sp>
      <p:sp>
        <p:nvSpPr>
          <p:cNvPr id="156" name="shape 156"/>
          <p:cNvSpPr/>
          <p:nvPr/>
        </p:nvSpPr>
        <p:spPr>
          <a:xfrm>
            <a:off x="5006704" y="2140812"/>
            <a:ext cx="87754" cy="69554"/>
          </a:xfrm>
          <a:custGeom>
            <a:avLst/>
            <a:gdLst/>
            <a:ahLst/>
            <a:cxnLst/>
            <a:rect l="0" t="0" r="0" b="0"/>
            <a:pathLst>
              <a:path w="87754" h="69554">
                <a:moveTo>
                  <a:pt x="85465" y="0"/>
                </a:moveTo>
                <a:lnTo>
                  <a:pt x="79360" y="0"/>
                </a:lnTo>
                <a:lnTo>
                  <a:pt x="73255" y="0"/>
                </a:lnTo>
                <a:lnTo>
                  <a:pt x="63335" y="0"/>
                </a:lnTo>
                <a:lnTo>
                  <a:pt x="60283" y="0"/>
                </a:lnTo>
                <a:lnTo>
                  <a:pt x="57993" y="1523"/>
                </a:lnTo>
                <a:lnTo>
                  <a:pt x="61046" y="3808"/>
                </a:lnTo>
                <a:lnTo>
                  <a:pt x="67150" y="5331"/>
                </a:lnTo>
                <a:lnTo>
                  <a:pt x="67150" y="6854"/>
                </a:lnTo>
                <a:lnTo>
                  <a:pt x="61046" y="31223"/>
                </a:lnTo>
                <a:lnTo>
                  <a:pt x="28233" y="31223"/>
                </a:lnTo>
                <a:lnTo>
                  <a:pt x="34338" y="7615"/>
                </a:lnTo>
                <a:lnTo>
                  <a:pt x="35960" y="4569"/>
                </a:lnTo>
                <a:lnTo>
                  <a:pt x="42732" y="3808"/>
                </a:lnTo>
                <a:lnTo>
                  <a:pt x="45785" y="1523"/>
                </a:lnTo>
                <a:lnTo>
                  <a:pt x="44258" y="0"/>
                </a:lnTo>
                <a:lnTo>
                  <a:pt x="38153" y="0"/>
                </a:lnTo>
                <a:lnTo>
                  <a:pt x="31286" y="0"/>
                </a:lnTo>
                <a:lnTo>
                  <a:pt x="21653" y="0"/>
                </a:lnTo>
                <a:lnTo>
                  <a:pt x="18313" y="0"/>
                </a:lnTo>
                <a:lnTo>
                  <a:pt x="16788" y="1523"/>
                </a:lnTo>
                <a:lnTo>
                  <a:pt x="19077" y="3808"/>
                </a:lnTo>
                <a:lnTo>
                  <a:pt x="25945" y="5331"/>
                </a:lnTo>
                <a:lnTo>
                  <a:pt x="25181" y="6854"/>
                </a:lnTo>
                <a:lnTo>
                  <a:pt x="11447" y="60923"/>
                </a:lnTo>
                <a:lnTo>
                  <a:pt x="9825" y="64636"/>
                </a:lnTo>
                <a:lnTo>
                  <a:pt x="3053" y="65493"/>
                </a:lnTo>
                <a:lnTo>
                  <a:pt x="0" y="67777"/>
                </a:lnTo>
                <a:lnTo>
                  <a:pt x="1526" y="69554"/>
                </a:lnTo>
                <a:lnTo>
                  <a:pt x="7631" y="68538"/>
                </a:lnTo>
                <a:lnTo>
                  <a:pt x="14498" y="68538"/>
                </a:lnTo>
                <a:lnTo>
                  <a:pt x="24132" y="69046"/>
                </a:lnTo>
                <a:lnTo>
                  <a:pt x="27471" y="69554"/>
                </a:lnTo>
                <a:lnTo>
                  <a:pt x="28997" y="67015"/>
                </a:lnTo>
                <a:lnTo>
                  <a:pt x="26708" y="65493"/>
                </a:lnTo>
                <a:lnTo>
                  <a:pt x="22130" y="65493"/>
                </a:lnTo>
                <a:lnTo>
                  <a:pt x="19840" y="63970"/>
                </a:lnTo>
                <a:lnTo>
                  <a:pt x="20603" y="62446"/>
                </a:lnTo>
                <a:lnTo>
                  <a:pt x="27471" y="35030"/>
                </a:lnTo>
                <a:lnTo>
                  <a:pt x="60283" y="35030"/>
                </a:lnTo>
                <a:lnTo>
                  <a:pt x="52651" y="62446"/>
                </a:lnTo>
                <a:lnTo>
                  <a:pt x="50459" y="65112"/>
                </a:lnTo>
                <a:lnTo>
                  <a:pt x="44258" y="65493"/>
                </a:lnTo>
                <a:lnTo>
                  <a:pt x="41970" y="67777"/>
                </a:lnTo>
                <a:lnTo>
                  <a:pt x="43495" y="69554"/>
                </a:lnTo>
                <a:lnTo>
                  <a:pt x="49600" y="68538"/>
                </a:lnTo>
                <a:lnTo>
                  <a:pt x="55705" y="68538"/>
                </a:lnTo>
                <a:lnTo>
                  <a:pt x="66006" y="69046"/>
                </a:lnTo>
                <a:lnTo>
                  <a:pt x="69440" y="69554"/>
                </a:lnTo>
                <a:lnTo>
                  <a:pt x="70966" y="67015"/>
                </a:lnTo>
                <a:lnTo>
                  <a:pt x="67913" y="65493"/>
                </a:lnTo>
                <a:lnTo>
                  <a:pt x="64098" y="65493"/>
                </a:lnTo>
                <a:lnTo>
                  <a:pt x="61808" y="63970"/>
                </a:lnTo>
                <a:lnTo>
                  <a:pt x="61808" y="62446"/>
                </a:lnTo>
                <a:lnTo>
                  <a:pt x="75545" y="8377"/>
                </a:lnTo>
                <a:lnTo>
                  <a:pt x="77738" y="4664"/>
                </a:lnTo>
                <a:lnTo>
                  <a:pt x="83938" y="3808"/>
                </a:lnTo>
                <a:lnTo>
                  <a:pt x="87753" y="1523"/>
                </a:lnTo>
                <a:close/>
              </a:path>
            </a:pathLst>
          </a:custGeom>
          <a:solidFill>
            <a:srgbClr val="000000"/>
          </a:solidFill>
        </p:spPr>
        <p:txBody>
          <a:bodyPr/>
          <a:lstStyle/>
          <a:p>
            <a:endParaRPr lang="en-GB"/>
          </a:p>
        </p:txBody>
      </p:sp>
      <p:sp>
        <p:nvSpPr>
          <p:cNvPr id="157" name="shape 157"/>
          <p:cNvSpPr/>
          <p:nvPr/>
        </p:nvSpPr>
        <p:spPr>
          <a:xfrm>
            <a:off x="5278395" y="2140812"/>
            <a:ext cx="86990" cy="69554"/>
          </a:xfrm>
          <a:custGeom>
            <a:avLst/>
            <a:gdLst/>
            <a:ahLst/>
            <a:cxnLst/>
            <a:rect l="0" t="0" r="0" b="0"/>
            <a:pathLst>
              <a:path w="86990" h="69554">
                <a:moveTo>
                  <a:pt x="85463" y="0"/>
                </a:moveTo>
                <a:lnTo>
                  <a:pt x="83365" y="0"/>
                </a:lnTo>
                <a:lnTo>
                  <a:pt x="75543" y="0"/>
                </a:lnTo>
                <a:lnTo>
                  <a:pt x="67913" y="0"/>
                </a:lnTo>
                <a:lnTo>
                  <a:pt x="64861" y="0"/>
                </a:lnTo>
                <a:lnTo>
                  <a:pt x="63335" y="1523"/>
                </a:lnTo>
                <a:lnTo>
                  <a:pt x="64861" y="3808"/>
                </a:lnTo>
                <a:lnTo>
                  <a:pt x="67913" y="6092"/>
                </a:lnTo>
                <a:lnTo>
                  <a:pt x="66387" y="8377"/>
                </a:lnTo>
                <a:lnTo>
                  <a:pt x="66387" y="9139"/>
                </a:lnTo>
                <a:lnTo>
                  <a:pt x="64861" y="10662"/>
                </a:lnTo>
                <a:lnTo>
                  <a:pt x="48073" y="27415"/>
                </a:lnTo>
                <a:lnTo>
                  <a:pt x="38153" y="6092"/>
                </a:lnTo>
                <a:lnTo>
                  <a:pt x="43495" y="3808"/>
                </a:lnTo>
                <a:lnTo>
                  <a:pt x="45785" y="1523"/>
                </a:lnTo>
                <a:lnTo>
                  <a:pt x="44258" y="0"/>
                </a:lnTo>
                <a:lnTo>
                  <a:pt x="38153" y="0"/>
                </a:lnTo>
                <a:lnTo>
                  <a:pt x="31286" y="0"/>
                </a:lnTo>
                <a:lnTo>
                  <a:pt x="22415" y="0"/>
                </a:lnTo>
                <a:lnTo>
                  <a:pt x="19840" y="0"/>
                </a:lnTo>
                <a:lnTo>
                  <a:pt x="18313" y="1523"/>
                </a:lnTo>
                <a:lnTo>
                  <a:pt x="20603" y="3808"/>
                </a:lnTo>
                <a:lnTo>
                  <a:pt x="25754" y="4379"/>
                </a:lnTo>
                <a:lnTo>
                  <a:pt x="27470" y="6092"/>
                </a:lnTo>
                <a:lnTo>
                  <a:pt x="41206" y="34270"/>
                </a:lnTo>
                <a:lnTo>
                  <a:pt x="20603" y="55593"/>
                </a:lnTo>
                <a:lnTo>
                  <a:pt x="2290" y="65493"/>
                </a:lnTo>
                <a:lnTo>
                  <a:pt x="0" y="67777"/>
                </a:lnTo>
                <a:lnTo>
                  <a:pt x="1526" y="69554"/>
                </a:lnTo>
                <a:lnTo>
                  <a:pt x="3625" y="69046"/>
                </a:lnTo>
                <a:lnTo>
                  <a:pt x="11446" y="68538"/>
                </a:lnTo>
                <a:lnTo>
                  <a:pt x="19077" y="69046"/>
                </a:lnTo>
                <a:lnTo>
                  <a:pt x="22128" y="69554"/>
                </a:lnTo>
                <a:lnTo>
                  <a:pt x="23655" y="67015"/>
                </a:lnTo>
                <a:lnTo>
                  <a:pt x="22128" y="65493"/>
                </a:lnTo>
                <a:lnTo>
                  <a:pt x="19076" y="63208"/>
                </a:lnTo>
                <a:lnTo>
                  <a:pt x="21366" y="58638"/>
                </a:lnTo>
                <a:lnTo>
                  <a:pt x="32048" y="47977"/>
                </a:lnTo>
                <a:lnTo>
                  <a:pt x="42732" y="37315"/>
                </a:lnTo>
                <a:lnTo>
                  <a:pt x="54178" y="61685"/>
                </a:lnTo>
                <a:lnTo>
                  <a:pt x="54941" y="63208"/>
                </a:lnTo>
                <a:lnTo>
                  <a:pt x="49600" y="65493"/>
                </a:lnTo>
                <a:lnTo>
                  <a:pt x="47310" y="67777"/>
                </a:lnTo>
                <a:lnTo>
                  <a:pt x="48837" y="69554"/>
                </a:lnTo>
                <a:lnTo>
                  <a:pt x="54941" y="68538"/>
                </a:lnTo>
                <a:lnTo>
                  <a:pt x="61045" y="68538"/>
                </a:lnTo>
                <a:lnTo>
                  <a:pt x="70298" y="69046"/>
                </a:lnTo>
                <a:lnTo>
                  <a:pt x="73255" y="69554"/>
                </a:lnTo>
                <a:lnTo>
                  <a:pt x="74781" y="67015"/>
                </a:lnTo>
                <a:lnTo>
                  <a:pt x="71728" y="65493"/>
                </a:lnTo>
                <a:lnTo>
                  <a:pt x="66673" y="64921"/>
                </a:lnTo>
                <a:lnTo>
                  <a:pt x="65623" y="63208"/>
                </a:lnTo>
                <a:lnTo>
                  <a:pt x="49600" y="30462"/>
                </a:lnTo>
                <a:lnTo>
                  <a:pt x="61427" y="18372"/>
                </a:lnTo>
                <a:lnTo>
                  <a:pt x="70965" y="9139"/>
                </a:lnTo>
                <a:lnTo>
                  <a:pt x="77356" y="5045"/>
                </a:lnTo>
                <a:lnTo>
                  <a:pt x="85463" y="3808"/>
                </a:lnTo>
                <a:lnTo>
                  <a:pt x="86990" y="1523"/>
                </a:lnTo>
                <a:close/>
              </a:path>
            </a:pathLst>
          </a:custGeom>
          <a:solidFill>
            <a:srgbClr val="000000"/>
          </a:solidFill>
        </p:spPr>
        <p:txBody>
          <a:bodyPr/>
          <a:lstStyle/>
          <a:p>
            <a:endParaRPr lang="en-GB"/>
          </a:p>
        </p:txBody>
      </p:sp>
      <p:sp>
        <p:nvSpPr>
          <p:cNvPr id="158" name="shape 158"/>
          <p:cNvSpPr/>
          <p:nvPr/>
        </p:nvSpPr>
        <p:spPr>
          <a:xfrm>
            <a:off x="6293150" y="2140812"/>
            <a:ext cx="86991" cy="69554"/>
          </a:xfrm>
          <a:custGeom>
            <a:avLst/>
            <a:gdLst/>
            <a:ahLst/>
            <a:cxnLst/>
            <a:rect l="0" t="0" r="0" b="0"/>
            <a:pathLst>
              <a:path w="86991" h="69554">
                <a:moveTo>
                  <a:pt x="85463" y="0"/>
                </a:moveTo>
                <a:lnTo>
                  <a:pt x="83365" y="0"/>
                </a:lnTo>
                <a:lnTo>
                  <a:pt x="75543" y="0"/>
                </a:lnTo>
                <a:lnTo>
                  <a:pt x="67913" y="0"/>
                </a:lnTo>
                <a:lnTo>
                  <a:pt x="64860" y="0"/>
                </a:lnTo>
                <a:lnTo>
                  <a:pt x="63335" y="1523"/>
                </a:lnTo>
                <a:lnTo>
                  <a:pt x="64860" y="3808"/>
                </a:lnTo>
                <a:lnTo>
                  <a:pt x="67913" y="6092"/>
                </a:lnTo>
                <a:lnTo>
                  <a:pt x="66387" y="8377"/>
                </a:lnTo>
                <a:lnTo>
                  <a:pt x="66387" y="9139"/>
                </a:lnTo>
                <a:lnTo>
                  <a:pt x="64860" y="10662"/>
                </a:lnTo>
                <a:lnTo>
                  <a:pt x="48073" y="27415"/>
                </a:lnTo>
                <a:lnTo>
                  <a:pt x="38153" y="6092"/>
                </a:lnTo>
                <a:lnTo>
                  <a:pt x="43495" y="3808"/>
                </a:lnTo>
                <a:lnTo>
                  <a:pt x="45784" y="1523"/>
                </a:lnTo>
                <a:lnTo>
                  <a:pt x="43495" y="0"/>
                </a:lnTo>
                <a:lnTo>
                  <a:pt x="38153" y="0"/>
                </a:lnTo>
                <a:lnTo>
                  <a:pt x="31285" y="0"/>
                </a:lnTo>
                <a:lnTo>
                  <a:pt x="22415" y="0"/>
                </a:lnTo>
                <a:lnTo>
                  <a:pt x="19840" y="0"/>
                </a:lnTo>
                <a:lnTo>
                  <a:pt x="18314" y="1523"/>
                </a:lnTo>
                <a:lnTo>
                  <a:pt x="20603" y="3808"/>
                </a:lnTo>
                <a:lnTo>
                  <a:pt x="25753" y="4379"/>
                </a:lnTo>
                <a:lnTo>
                  <a:pt x="27470" y="6092"/>
                </a:lnTo>
                <a:lnTo>
                  <a:pt x="41205" y="34270"/>
                </a:lnTo>
                <a:lnTo>
                  <a:pt x="20603" y="55593"/>
                </a:lnTo>
                <a:lnTo>
                  <a:pt x="2289" y="65493"/>
                </a:lnTo>
                <a:lnTo>
                  <a:pt x="0" y="67777"/>
                </a:lnTo>
                <a:lnTo>
                  <a:pt x="1527" y="69554"/>
                </a:lnTo>
                <a:lnTo>
                  <a:pt x="3624" y="69046"/>
                </a:lnTo>
                <a:lnTo>
                  <a:pt x="11447" y="68538"/>
                </a:lnTo>
                <a:lnTo>
                  <a:pt x="19076" y="69046"/>
                </a:lnTo>
                <a:lnTo>
                  <a:pt x="22128" y="69554"/>
                </a:lnTo>
                <a:lnTo>
                  <a:pt x="23655" y="67015"/>
                </a:lnTo>
                <a:lnTo>
                  <a:pt x="22128" y="65493"/>
                </a:lnTo>
                <a:lnTo>
                  <a:pt x="19077" y="63208"/>
                </a:lnTo>
                <a:lnTo>
                  <a:pt x="21365" y="58638"/>
                </a:lnTo>
                <a:lnTo>
                  <a:pt x="32048" y="47977"/>
                </a:lnTo>
                <a:lnTo>
                  <a:pt x="42732" y="37315"/>
                </a:lnTo>
                <a:lnTo>
                  <a:pt x="54178" y="61685"/>
                </a:lnTo>
                <a:lnTo>
                  <a:pt x="54940" y="63208"/>
                </a:lnTo>
                <a:lnTo>
                  <a:pt x="49600" y="65493"/>
                </a:lnTo>
                <a:lnTo>
                  <a:pt x="47310" y="67777"/>
                </a:lnTo>
                <a:lnTo>
                  <a:pt x="48837" y="69554"/>
                </a:lnTo>
                <a:lnTo>
                  <a:pt x="54940" y="68538"/>
                </a:lnTo>
                <a:lnTo>
                  <a:pt x="61045" y="68538"/>
                </a:lnTo>
                <a:lnTo>
                  <a:pt x="70298" y="69046"/>
                </a:lnTo>
                <a:lnTo>
                  <a:pt x="73255" y="69554"/>
                </a:lnTo>
                <a:lnTo>
                  <a:pt x="74780" y="67015"/>
                </a:lnTo>
                <a:lnTo>
                  <a:pt x="71729" y="65493"/>
                </a:lnTo>
                <a:lnTo>
                  <a:pt x="66673" y="64921"/>
                </a:lnTo>
                <a:lnTo>
                  <a:pt x="65624" y="63208"/>
                </a:lnTo>
                <a:lnTo>
                  <a:pt x="49600" y="30462"/>
                </a:lnTo>
                <a:lnTo>
                  <a:pt x="61427" y="18372"/>
                </a:lnTo>
                <a:lnTo>
                  <a:pt x="70965" y="9139"/>
                </a:lnTo>
                <a:lnTo>
                  <a:pt x="77356" y="5045"/>
                </a:lnTo>
                <a:lnTo>
                  <a:pt x="85463" y="3808"/>
                </a:lnTo>
                <a:lnTo>
                  <a:pt x="86990" y="1523"/>
                </a:lnTo>
                <a:close/>
              </a:path>
            </a:pathLst>
          </a:custGeom>
          <a:solidFill>
            <a:srgbClr val="000000"/>
          </a:solidFill>
        </p:spPr>
        <p:txBody>
          <a:bodyPr/>
          <a:lstStyle/>
          <a:p>
            <a:endParaRPr lang="en-GB"/>
          </a:p>
        </p:txBody>
      </p:sp>
      <p:sp>
        <p:nvSpPr>
          <p:cNvPr id="159" name="shape 159"/>
          <p:cNvSpPr/>
          <p:nvPr/>
        </p:nvSpPr>
        <p:spPr>
          <a:xfrm>
            <a:off x="6568872" y="2140812"/>
            <a:ext cx="87753" cy="69554"/>
          </a:xfrm>
          <a:custGeom>
            <a:avLst/>
            <a:gdLst/>
            <a:ahLst/>
            <a:cxnLst/>
            <a:rect l="0" t="0" r="0" b="0"/>
            <a:pathLst>
              <a:path w="87753" h="69554">
                <a:moveTo>
                  <a:pt x="86227" y="0"/>
                </a:moveTo>
                <a:lnTo>
                  <a:pt x="80123" y="0"/>
                </a:lnTo>
                <a:lnTo>
                  <a:pt x="74018" y="0"/>
                </a:lnTo>
                <a:lnTo>
                  <a:pt x="63716" y="0"/>
                </a:lnTo>
                <a:lnTo>
                  <a:pt x="60283" y="0"/>
                </a:lnTo>
                <a:lnTo>
                  <a:pt x="58756" y="1523"/>
                </a:lnTo>
                <a:lnTo>
                  <a:pt x="61809" y="3808"/>
                </a:lnTo>
                <a:lnTo>
                  <a:pt x="67913" y="5331"/>
                </a:lnTo>
                <a:lnTo>
                  <a:pt x="67150" y="6854"/>
                </a:lnTo>
                <a:lnTo>
                  <a:pt x="61045" y="31223"/>
                </a:lnTo>
                <a:lnTo>
                  <a:pt x="28233" y="31223"/>
                </a:lnTo>
                <a:lnTo>
                  <a:pt x="34338" y="7615"/>
                </a:lnTo>
                <a:lnTo>
                  <a:pt x="36246" y="4569"/>
                </a:lnTo>
                <a:lnTo>
                  <a:pt x="42732" y="3808"/>
                </a:lnTo>
                <a:lnTo>
                  <a:pt x="46547" y="1523"/>
                </a:lnTo>
                <a:lnTo>
                  <a:pt x="44258" y="0"/>
                </a:lnTo>
                <a:lnTo>
                  <a:pt x="38153" y="0"/>
                </a:lnTo>
                <a:lnTo>
                  <a:pt x="32048" y="0"/>
                </a:lnTo>
                <a:lnTo>
                  <a:pt x="21843" y="0"/>
                </a:lnTo>
                <a:lnTo>
                  <a:pt x="19076" y="0"/>
                </a:lnTo>
                <a:lnTo>
                  <a:pt x="16788" y="1523"/>
                </a:lnTo>
                <a:lnTo>
                  <a:pt x="19840" y="3808"/>
                </a:lnTo>
                <a:lnTo>
                  <a:pt x="25945" y="5331"/>
                </a:lnTo>
                <a:lnTo>
                  <a:pt x="25945" y="6854"/>
                </a:lnTo>
                <a:lnTo>
                  <a:pt x="12209" y="60923"/>
                </a:lnTo>
                <a:lnTo>
                  <a:pt x="10206" y="64636"/>
                </a:lnTo>
                <a:lnTo>
                  <a:pt x="3052" y="65493"/>
                </a:lnTo>
                <a:lnTo>
                  <a:pt x="0" y="67777"/>
                </a:lnTo>
                <a:lnTo>
                  <a:pt x="2290" y="69554"/>
                </a:lnTo>
                <a:lnTo>
                  <a:pt x="8393" y="68538"/>
                </a:lnTo>
                <a:lnTo>
                  <a:pt x="14498" y="68538"/>
                </a:lnTo>
                <a:lnTo>
                  <a:pt x="24418" y="69046"/>
                </a:lnTo>
                <a:lnTo>
                  <a:pt x="27470" y="69554"/>
                </a:lnTo>
                <a:lnTo>
                  <a:pt x="29759" y="67015"/>
                </a:lnTo>
                <a:lnTo>
                  <a:pt x="26708" y="65493"/>
                </a:lnTo>
                <a:lnTo>
                  <a:pt x="22892" y="65493"/>
                </a:lnTo>
                <a:lnTo>
                  <a:pt x="20603" y="63970"/>
                </a:lnTo>
                <a:lnTo>
                  <a:pt x="20603" y="62446"/>
                </a:lnTo>
                <a:lnTo>
                  <a:pt x="27470" y="35030"/>
                </a:lnTo>
                <a:lnTo>
                  <a:pt x="60283" y="35030"/>
                </a:lnTo>
                <a:lnTo>
                  <a:pt x="53415" y="62446"/>
                </a:lnTo>
                <a:lnTo>
                  <a:pt x="50840" y="65112"/>
                </a:lnTo>
                <a:lnTo>
                  <a:pt x="44258" y="65493"/>
                </a:lnTo>
                <a:lnTo>
                  <a:pt x="41968" y="67777"/>
                </a:lnTo>
                <a:lnTo>
                  <a:pt x="43495" y="69554"/>
                </a:lnTo>
                <a:lnTo>
                  <a:pt x="49600" y="68538"/>
                </a:lnTo>
                <a:lnTo>
                  <a:pt x="56466" y="68538"/>
                </a:lnTo>
                <a:lnTo>
                  <a:pt x="66387" y="69046"/>
                </a:lnTo>
                <a:lnTo>
                  <a:pt x="69440" y="69554"/>
                </a:lnTo>
                <a:lnTo>
                  <a:pt x="71728" y="67015"/>
                </a:lnTo>
                <a:lnTo>
                  <a:pt x="68676" y="65493"/>
                </a:lnTo>
                <a:lnTo>
                  <a:pt x="64861" y="65493"/>
                </a:lnTo>
                <a:lnTo>
                  <a:pt x="62571" y="63970"/>
                </a:lnTo>
                <a:lnTo>
                  <a:pt x="62571" y="62446"/>
                </a:lnTo>
                <a:lnTo>
                  <a:pt x="76306" y="8377"/>
                </a:lnTo>
                <a:lnTo>
                  <a:pt x="77929" y="4664"/>
                </a:lnTo>
                <a:lnTo>
                  <a:pt x="84701" y="3808"/>
                </a:lnTo>
                <a:lnTo>
                  <a:pt x="87753" y="1523"/>
                </a:lnTo>
                <a:close/>
              </a:path>
            </a:pathLst>
          </a:custGeom>
          <a:solidFill>
            <a:srgbClr val="000000"/>
          </a:solidFill>
        </p:spPr>
        <p:txBody>
          <a:bodyPr/>
          <a:lstStyle/>
          <a:p>
            <a:endParaRPr lang="en-GB"/>
          </a:p>
        </p:txBody>
      </p:sp>
      <p:sp>
        <p:nvSpPr>
          <p:cNvPr id="160" name="shape 160"/>
          <p:cNvSpPr txBox="1"/>
          <p:nvPr/>
        </p:nvSpPr>
        <p:spPr>
          <a:xfrm>
            <a:off x="11549432" y="6535685"/>
            <a:ext cx="231788" cy="238225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-20">
                <a:latin typeface="Arial"/>
                <a:cs typeface="Arial"/>
              </a:rPr>
              <a:t>21</a:t>
            </a:r>
            <a:endParaRPr/>
          </a:p>
        </p:txBody>
      </p:sp>
      <p:sp>
        <p:nvSpPr>
          <p:cNvPr id="161" name="shape 161"/>
          <p:cNvSpPr txBox="1"/>
          <p:nvPr/>
        </p:nvSpPr>
        <p:spPr>
          <a:xfrm>
            <a:off x="412755" y="503852"/>
            <a:ext cx="7279001" cy="365919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>
                <a:latin typeface="Arial"/>
                <a:cs typeface="Arial"/>
              </a:rPr>
              <a:t>Exploiting Knowledge about the Compilation Flow</a:t>
            </a:r>
            <a:endParaRPr/>
          </a:p>
        </p:txBody>
      </p:sp>
      <p:sp>
        <p:nvSpPr>
          <p:cNvPr id="162" name="shape 162"/>
          <p:cNvSpPr txBox="1"/>
          <p:nvPr/>
        </p:nvSpPr>
        <p:spPr>
          <a:xfrm>
            <a:off x="412755" y="1581990"/>
            <a:ext cx="7279001" cy="224036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622935">
              <a:spcBef>
                <a:spcPts val="100"/>
              </a:spcBef>
            </a:pPr>
            <a:r>
              <a:rPr sz="1400" b="1">
                <a:latin typeface="Arial"/>
                <a:cs typeface="Arial"/>
              </a:rPr>
              <a:t>Conceptional algorithm</a:t>
            </a:r>
            <a:endParaRPr/>
          </a:p>
        </p:txBody>
      </p:sp>
      <p:sp>
        <p:nvSpPr>
          <p:cNvPr id="163" name="shape 163"/>
          <p:cNvSpPr txBox="1"/>
          <p:nvPr/>
        </p:nvSpPr>
        <p:spPr>
          <a:xfrm>
            <a:off x="10130782" y="1859359"/>
            <a:ext cx="1109482" cy="224036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spc="-45">
                <a:latin typeface="Arial"/>
                <a:cs typeface="Arial"/>
              </a:rPr>
              <a:t>Target Device</a:t>
            </a:r>
            <a:endParaRPr/>
          </a:p>
        </p:txBody>
      </p:sp>
      <p:sp>
        <p:nvSpPr>
          <p:cNvPr id="164" name="shape 164"/>
          <p:cNvSpPr txBox="1"/>
          <p:nvPr/>
        </p:nvSpPr>
        <p:spPr>
          <a:xfrm>
            <a:off x="412755" y="2092665"/>
            <a:ext cx="7279001" cy="195660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622935">
              <a:spcBef>
                <a:spcPts val="100"/>
              </a:spcBef>
            </a:pPr>
            <a:r>
              <a:rPr sz="1200" spc="-5">
                <a:solidFill>
                  <a:srgbClr val="046E98"/>
                </a:solidFill>
                <a:latin typeface="Arial"/>
                <a:cs typeface="Arial"/>
              </a:rPr>
              <a:t>Limited Gate Set</a:t>
            </a:r>
            <a:endParaRPr/>
          </a:p>
        </p:txBody>
      </p:sp>
      <p:sp>
        <p:nvSpPr>
          <p:cNvPr id="165" name="shape 165"/>
          <p:cNvSpPr txBox="1"/>
          <p:nvPr/>
        </p:nvSpPr>
        <p:spPr>
          <a:xfrm>
            <a:off x="10333265" y="5046177"/>
            <a:ext cx="1318256" cy="195660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>
                <a:latin typeface="Arial"/>
                <a:cs typeface="Arial"/>
              </a:rPr>
              <a:t>easy to incorporate</a:t>
            </a:r>
            <a:endParaRPr/>
          </a:p>
        </p:txBody>
      </p:sp>
      <p:sp>
        <p:nvSpPr>
          <p:cNvPr id="166" name="shape 166"/>
          <p:cNvSpPr txBox="1"/>
          <p:nvPr/>
        </p:nvSpPr>
        <p:spPr>
          <a:xfrm>
            <a:off x="10333265" y="5488137"/>
            <a:ext cx="1318256" cy="195660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9685">
              <a:spcBef>
                <a:spcPts val="100"/>
              </a:spcBef>
            </a:pPr>
            <a:r>
              <a:rPr sz="1200">
                <a:latin typeface="Arial"/>
                <a:cs typeface="Arial"/>
              </a:rPr>
              <a:t>necessary</a:t>
            </a:r>
            <a:endParaRPr/>
          </a:p>
        </p:txBody>
      </p:sp>
      <p:sp>
        <p:nvSpPr>
          <p:cNvPr id="167" name="shape 167"/>
          <p:cNvSpPr txBox="1"/>
          <p:nvPr/>
        </p:nvSpPr>
        <p:spPr>
          <a:xfrm>
            <a:off x="10333265" y="5911808"/>
            <a:ext cx="1318256" cy="195660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>
                <a:latin typeface="Arial"/>
                <a:cs typeface="Arial"/>
              </a:rPr>
              <a:t>potentially hard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2"/>
          <p:cNvGrpSpPr/>
          <p:nvPr/>
        </p:nvGrpSpPr>
        <p:grpSpPr>
          <a:xfrm>
            <a:off x="10957966" y="431999"/>
            <a:ext cx="806281" cy="424689"/>
            <a:chOff x="0" y="0"/>
            <a:chExt cx="806281" cy="424688"/>
          </a:xfrm>
        </p:grpSpPr>
        <p:sp>
          <p:nvSpPr>
            <p:cNvPr id="3" name="shape 3"/>
            <p:cNvSpPr/>
            <p:nvPr/>
          </p:nvSpPr>
          <p:spPr>
            <a:xfrm>
              <a:off x="76257" y="348859"/>
              <a:ext cx="76274" cy="758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shape 4"/>
            <p:cNvSpPr/>
            <p:nvPr/>
          </p:nvSpPr>
          <p:spPr>
            <a:xfrm>
              <a:off x="239626" y="348859"/>
              <a:ext cx="239797" cy="758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shape 5"/>
            <p:cNvSpPr/>
            <p:nvPr/>
          </p:nvSpPr>
          <p:spPr>
            <a:xfrm>
              <a:off x="566878" y="348859"/>
              <a:ext cx="76252" cy="758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shape 6"/>
            <p:cNvSpPr/>
            <p:nvPr/>
          </p:nvSpPr>
          <p:spPr>
            <a:xfrm>
              <a:off x="730747" y="348859"/>
              <a:ext cx="75535" cy="758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shape 7"/>
            <p:cNvSpPr/>
            <p:nvPr/>
          </p:nvSpPr>
          <p:spPr>
            <a:xfrm>
              <a:off x="76257" y="76229"/>
              <a:ext cx="76274" cy="2726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shape 8"/>
            <p:cNvSpPr/>
            <p:nvPr/>
          </p:nvSpPr>
          <p:spPr>
            <a:xfrm>
              <a:off x="239626" y="76229"/>
              <a:ext cx="76423" cy="2726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shape 9"/>
            <p:cNvSpPr/>
            <p:nvPr/>
          </p:nvSpPr>
          <p:spPr>
            <a:xfrm>
              <a:off x="403163" y="76229"/>
              <a:ext cx="76260" cy="2726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shape 10"/>
            <p:cNvSpPr/>
            <p:nvPr/>
          </p:nvSpPr>
          <p:spPr>
            <a:xfrm>
              <a:off x="566878" y="76229"/>
              <a:ext cx="76252" cy="2726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shape 11"/>
            <p:cNvSpPr/>
            <p:nvPr/>
          </p:nvSpPr>
          <p:spPr>
            <a:xfrm>
              <a:off x="730747" y="76229"/>
              <a:ext cx="75535" cy="2726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shape 12"/>
            <p:cNvSpPr/>
            <p:nvPr/>
          </p:nvSpPr>
          <p:spPr>
            <a:xfrm>
              <a:off x="0" y="0"/>
              <a:ext cx="316049" cy="762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shape 13"/>
            <p:cNvSpPr/>
            <p:nvPr/>
          </p:nvSpPr>
          <p:spPr>
            <a:xfrm>
              <a:off x="403163" y="0"/>
              <a:ext cx="403119" cy="762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shape 14"/>
          <p:cNvGrpSpPr/>
          <p:nvPr/>
        </p:nvGrpSpPr>
        <p:grpSpPr>
          <a:xfrm>
            <a:off x="425455" y="1109434"/>
            <a:ext cx="11193895" cy="5172372"/>
            <a:chOff x="0" y="0"/>
            <a:chExt cx="11193895" cy="5172372"/>
          </a:xfrm>
        </p:grpSpPr>
        <p:pic>
          <p:nvPicPr>
            <p:cNvPr id="15" name="shape 1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74039" y="0"/>
              <a:ext cx="6219857" cy="5172372"/>
            </a:xfrm>
            <a:prstGeom prst="rect">
              <a:avLst/>
            </a:prstGeom>
          </p:spPr>
        </p:pic>
        <p:pic>
          <p:nvPicPr>
            <p:cNvPr id="16" name="shape 1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408610"/>
              <a:ext cx="5496095" cy="2392915"/>
            </a:xfrm>
            <a:prstGeom prst="rect">
              <a:avLst/>
            </a:prstGeom>
          </p:spPr>
        </p:pic>
      </p:grpSp>
      <p:sp>
        <p:nvSpPr>
          <p:cNvPr id="17" name="shape 17"/>
          <p:cNvSpPr txBox="1"/>
          <p:nvPr/>
        </p:nvSpPr>
        <p:spPr>
          <a:xfrm>
            <a:off x="11549432" y="6535685"/>
            <a:ext cx="231788" cy="238225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-20">
                <a:latin typeface="Arial"/>
                <a:cs typeface="Arial"/>
              </a:rPr>
              <a:t>14</a:t>
            </a:r>
            <a:endParaRPr/>
          </a:p>
        </p:txBody>
      </p:sp>
      <p:sp>
        <p:nvSpPr>
          <p:cNvPr id="18" name="shape 18"/>
          <p:cNvSpPr txBox="1"/>
          <p:nvPr/>
        </p:nvSpPr>
        <p:spPr>
          <a:xfrm>
            <a:off x="412755" y="434870"/>
            <a:ext cx="9313149" cy="451049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 spc="-5">
                <a:latin typeface="Arial"/>
                <a:cs typeface="Arial"/>
              </a:rPr>
              <a:t>Example: Topology and Characteristics IBM Seattle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92690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2"/>
          <p:cNvGrpSpPr/>
          <p:nvPr/>
        </p:nvGrpSpPr>
        <p:grpSpPr>
          <a:xfrm>
            <a:off x="10367842" y="370925"/>
            <a:ext cx="1396406" cy="546100"/>
            <a:chOff x="0" y="0"/>
            <a:chExt cx="1396406" cy="546100"/>
          </a:xfrm>
        </p:grpSpPr>
        <p:sp>
          <p:nvSpPr>
            <p:cNvPr id="3" name="shape 3"/>
            <p:cNvSpPr/>
            <p:nvPr/>
          </p:nvSpPr>
          <p:spPr>
            <a:xfrm>
              <a:off x="666382" y="409933"/>
              <a:ext cx="76274" cy="758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shape 4"/>
            <p:cNvSpPr/>
            <p:nvPr/>
          </p:nvSpPr>
          <p:spPr>
            <a:xfrm>
              <a:off x="829751" y="409933"/>
              <a:ext cx="239797" cy="758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shape 5"/>
            <p:cNvSpPr/>
            <p:nvPr/>
          </p:nvSpPr>
          <p:spPr>
            <a:xfrm>
              <a:off x="1157002" y="409933"/>
              <a:ext cx="76252" cy="758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shape 6"/>
            <p:cNvSpPr/>
            <p:nvPr/>
          </p:nvSpPr>
          <p:spPr>
            <a:xfrm>
              <a:off x="1320871" y="409933"/>
              <a:ext cx="75535" cy="758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shape 7"/>
            <p:cNvSpPr/>
            <p:nvPr/>
          </p:nvSpPr>
          <p:spPr>
            <a:xfrm>
              <a:off x="666382" y="137304"/>
              <a:ext cx="76274" cy="2726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shape 8"/>
            <p:cNvSpPr/>
            <p:nvPr/>
          </p:nvSpPr>
          <p:spPr>
            <a:xfrm>
              <a:off x="829751" y="137304"/>
              <a:ext cx="76423" cy="2726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shape 9"/>
            <p:cNvSpPr/>
            <p:nvPr/>
          </p:nvSpPr>
          <p:spPr>
            <a:xfrm>
              <a:off x="993287" y="137304"/>
              <a:ext cx="76260" cy="2726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shape 10"/>
            <p:cNvSpPr/>
            <p:nvPr/>
          </p:nvSpPr>
          <p:spPr>
            <a:xfrm>
              <a:off x="1157002" y="137304"/>
              <a:ext cx="76252" cy="2726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shape 11"/>
            <p:cNvSpPr/>
            <p:nvPr/>
          </p:nvSpPr>
          <p:spPr>
            <a:xfrm>
              <a:off x="1320871" y="137304"/>
              <a:ext cx="75535" cy="2726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shape 12"/>
            <p:cNvSpPr/>
            <p:nvPr/>
          </p:nvSpPr>
          <p:spPr>
            <a:xfrm>
              <a:off x="590124" y="61074"/>
              <a:ext cx="316049" cy="762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shape 13"/>
            <p:cNvSpPr/>
            <p:nvPr/>
          </p:nvSpPr>
          <p:spPr>
            <a:xfrm>
              <a:off x="993287" y="61074"/>
              <a:ext cx="403119" cy="76230"/>
            </a:xfrm>
            <a:prstGeom prst="rect">
              <a:avLst/>
            </a:prstGeom>
            <a:solidFill>
              <a:srgbClr val="0065BD"/>
            </a:solidFill>
          </p:spPr>
          <p:txBody>
            <a:bodyPr/>
            <a:lstStyle/>
            <a:p>
              <a:endParaRPr lang="en-GB"/>
            </a:p>
          </p:txBody>
        </p:sp>
        <p:pic>
          <p:nvPicPr>
            <p:cNvPr id="14" name="shape 1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76250" cy="546100"/>
            </a:xfrm>
            <a:prstGeom prst="rect">
              <a:avLst/>
            </a:prstGeom>
          </p:spPr>
        </p:pic>
      </p:grpSp>
      <p:pic>
        <p:nvPicPr>
          <p:cNvPr id="15" name="shape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05799" y="1099331"/>
            <a:ext cx="5344284" cy="4883299"/>
          </a:xfrm>
          <a:prstGeom prst="rect">
            <a:avLst/>
          </a:prstGeom>
        </p:spPr>
      </p:pic>
      <p:pic>
        <p:nvPicPr>
          <p:cNvPr id="16" name="shape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38480" y="1718119"/>
            <a:ext cx="3767325" cy="3744588"/>
          </a:xfrm>
          <a:prstGeom prst="rect">
            <a:avLst/>
          </a:prstGeom>
        </p:spPr>
      </p:pic>
      <p:sp>
        <p:nvSpPr>
          <p:cNvPr id="17" name="shape 17"/>
          <p:cNvSpPr txBox="1"/>
          <p:nvPr/>
        </p:nvSpPr>
        <p:spPr>
          <a:xfrm>
            <a:off x="11549432" y="6535685"/>
            <a:ext cx="231788" cy="238225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-20" dirty="0">
                <a:latin typeface="Arial"/>
                <a:cs typeface="Arial"/>
              </a:rPr>
              <a:t>16</a:t>
            </a:r>
            <a:endParaRPr dirty="0"/>
          </a:p>
        </p:txBody>
      </p:sp>
      <p:sp>
        <p:nvSpPr>
          <p:cNvPr id="18" name="shape 18"/>
          <p:cNvSpPr txBox="1"/>
          <p:nvPr/>
        </p:nvSpPr>
        <p:spPr>
          <a:xfrm>
            <a:off x="412755" y="434870"/>
            <a:ext cx="9884639" cy="451049"/>
          </a:xfrm>
          <a:prstGeom prst="rect">
            <a:avLst/>
          </a:prstGeom>
          <a:noFill/>
        </p:spPr>
        <p:txBody>
          <a:bodyPr vertOverflow="overflow" horzOverflow="overflow" wrap="square" lIns="0" tIns="12700" rIns="0" bIns="0" numCol="1" compatLnSpc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b="1" spc="-5">
                <a:latin typeface="Arial"/>
                <a:cs typeface="Arial"/>
              </a:rPr>
              <a:t>Example: Topology and Characteristics </a:t>
            </a:r>
            <a:r>
              <a:rPr sz="3000" b="1">
                <a:latin typeface="Arial"/>
                <a:cs typeface="Arial"/>
              </a:rPr>
              <a:t>IonQ </a:t>
            </a:r>
            <a:r>
              <a:rPr sz="3000" b="1" spc="-10">
                <a:latin typeface="Arial"/>
                <a:cs typeface="Arial"/>
              </a:rPr>
              <a:t>Harmony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091383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5B8F899-2B1B-7A5D-9F2C-6C520C3EE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8C8248-A015-9241-8A41-4F2EC8BC5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Poppins" pitchFamily="2" charset="77"/>
              </a:rPr>
              <a:t>Software for Quantum Computing</a:t>
            </a:r>
          </a:p>
        </p:txBody>
      </p:sp>
      <p:pic>
        <p:nvPicPr>
          <p:cNvPr id="109" name="Graphic 108">
            <a:extLst>
              <a:ext uri="{FF2B5EF4-FFF2-40B4-BE49-F238E27FC236}">
                <a16:creationId xmlns:a16="http://schemas.microsoft.com/office/drawing/2014/main" id="{EA0C6AAC-0C92-2944-0B7B-FC6987B4E7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853615" y="2381336"/>
            <a:ext cx="396429" cy="396429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C2B05EA3-0437-99EE-AB45-E428F39BB97D}"/>
              </a:ext>
            </a:extLst>
          </p:cNvPr>
          <p:cNvGrpSpPr/>
          <p:nvPr/>
        </p:nvGrpSpPr>
        <p:grpSpPr>
          <a:xfrm>
            <a:off x="8046888" y="1975263"/>
            <a:ext cx="1816930" cy="812146"/>
            <a:chOff x="8046888" y="2593453"/>
            <a:chExt cx="1816930" cy="812146"/>
          </a:xfrm>
        </p:grpSpPr>
        <p:sp>
          <p:nvSpPr>
            <p:cNvPr id="111" name="Chevron 110">
              <a:extLst>
                <a:ext uri="{FF2B5EF4-FFF2-40B4-BE49-F238E27FC236}">
                  <a16:creationId xmlns:a16="http://schemas.microsoft.com/office/drawing/2014/main" id="{D3F64C20-F780-7F6D-9A92-92EA85600F74}"/>
                </a:ext>
              </a:extLst>
            </p:cNvPr>
            <p:cNvSpPr>
              <a:spLocks/>
            </p:cNvSpPr>
            <p:nvPr/>
          </p:nvSpPr>
          <p:spPr>
            <a:xfrm>
              <a:off x="8046888" y="2593453"/>
              <a:ext cx="1816930" cy="812146"/>
            </a:xfrm>
            <a:prstGeom prst="chevron">
              <a:avLst/>
            </a:prstGeom>
            <a:solidFill>
              <a:srgbClr val="0065BD"/>
            </a:solidFill>
            <a:ln w="12700"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112" name="Chevron 4">
              <a:extLst>
                <a:ext uri="{FF2B5EF4-FFF2-40B4-BE49-F238E27FC236}">
                  <a16:creationId xmlns:a16="http://schemas.microsoft.com/office/drawing/2014/main" id="{8EC6EE83-E78F-64AA-0D31-88A04B0657E5}"/>
                </a:ext>
              </a:extLst>
            </p:cNvPr>
            <p:cNvSpPr txBox="1"/>
            <p:nvPr/>
          </p:nvSpPr>
          <p:spPr>
            <a:xfrm>
              <a:off x="8449087" y="2603097"/>
              <a:ext cx="1012532" cy="396429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Error Correction</a:t>
              </a:r>
            </a:p>
          </p:txBody>
        </p:sp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9F4DC837-F000-B5A8-65C7-2C328E8599F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8757139" y="2999526"/>
              <a:ext cx="396429" cy="396429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B6973FA-EFD6-29C6-E2A8-3E37AE4B68D3}"/>
              </a:ext>
            </a:extLst>
          </p:cNvPr>
          <p:cNvGrpSpPr/>
          <p:nvPr/>
        </p:nvGrpSpPr>
        <p:grpSpPr>
          <a:xfrm>
            <a:off x="9950413" y="1975263"/>
            <a:ext cx="1816930" cy="812146"/>
            <a:chOff x="9950413" y="2593453"/>
            <a:chExt cx="1816930" cy="812146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FA35BF83-127B-E604-DA5C-61111AA97915}"/>
                </a:ext>
              </a:extLst>
            </p:cNvPr>
            <p:cNvSpPr/>
            <p:nvPr/>
          </p:nvSpPr>
          <p:spPr>
            <a:xfrm>
              <a:off x="11206666" y="2593453"/>
              <a:ext cx="560677" cy="812146"/>
            </a:xfrm>
            <a:prstGeom prst="rect">
              <a:avLst/>
            </a:prstGeom>
            <a:solidFill>
              <a:srgbClr val="0065BD"/>
            </a:solidFill>
            <a:ln w="12700">
              <a:solidFill>
                <a:srgbClr val="0065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6E91D4BF-90DF-F371-B6BD-34E5EFC2834A}"/>
                </a:ext>
              </a:extLst>
            </p:cNvPr>
            <p:cNvGrpSpPr/>
            <p:nvPr/>
          </p:nvGrpSpPr>
          <p:grpSpPr>
            <a:xfrm>
              <a:off x="9950413" y="2593453"/>
              <a:ext cx="1816930" cy="812146"/>
              <a:chOff x="9950413" y="2593453"/>
              <a:chExt cx="1816930" cy="812146"/>
            </a:xfrm>
          </p:grpSpPr>
          <p:sp>
            <p:nvSpPr>
              <p:cNvPr id="100" name="Chevron 99">
                <a:extLst>
                  <a:ext uri="{FF2B5EF4-FFF2-40B4-BE49-F238E27FC236}">
                    <a16:creationId xmlns:a16="http://schemas.microsoft.com/office/drawing/2014/main" id="{06DBDFE5-9FC9-4737-BF58-CDAAD7EB449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950413" y="2593453"/>
                <a:ext cx="1816930" cy="812146"/>
              </a:xfrm>
              <a:prstGeom prst="chevron">
                <a:avLst/>
              </a:prstGeom>
              <a:solidFill>
                <a:srgbClr val="0065BD"/>
              </a:solidFill>
              <a:ln w="12700">
                <a:solidFill>
                  <a:srgbClr val="0065BD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endParaRPr>
              </a:p>
            </p:txBody>
          </p:sp>
          <p:sp>
            <p:nvSpPr>
              <p:cNvPr id="94" name="Chevron 4">
                <a:extLst>
                  <a:ext uri="{FF2B5EF4-FFF2-40B4-BE49-F238E27FC236}">
                    <a16:creationId xmlns:a16="http://schemas.microsoft.com/office/drawing/2014/main" id="{7B8282EF-31DE-B12B-BD26-9C99369FD293}"/>
                  </a:ext>
                </a:extLst>
              </p:cNvPr>
              <p:cNvSpPr txBox="1"/>
              <p:nvPr/>
            </p:nvSpPr>
            <p:spPr>
              <a:xfrm>
                <a:off x="10706935" y="2603097"/>
                <a:ext cx="859420" cy="396429"/>
              </a:xfrm>
              <a:prstGeom prst="rect">
                <a:avLst/>
              </a:prstGeom>
              <a:noFill/>
              <a:ln w="7620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145" tIns="17145" rIns="17145" bIns="17145" numCol="1" spcCol="1270" anchor="ctr" anchorCtr="0">
                <a:noAutofit/>
              </a:bodyPr>
              <a:lstStyle/>
              <a:p>
                <a:pPr marL="0" marR="0" lvl="0" indent="0" algn="ctr" defTabSz="120015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Hardware</a:t>
                </a:r>
              </a:p>
            </p:txBody>
          </p:sp>
          <p:pic>
            <p:nvPicPr>
              <p:cNvPr id="95" name="Graphic 94">
                <a:extLst>
                  <a:ext uri="{FF2B5EF4-FFF2-40B4-BE49-F238E27FC236}">
                    <a16:creationId xmlns:a16="http://schemas.microsoft.com/office/drawing/2014/main" id="{3981C039-BC80-724A-1B5C-B9D0B7AB47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10938431" y="2999526"/>
                <a:ext cx="396429" cy="396429"/>
              </a:xfrm>
              <a:prstGeom prst="rect">
                <a:avLst/>
              </a:prstGeom>
            </p:spPr>
          </p:pic>
        </p:grpSp>
      </p:grpSp>
      <p:sp>
        <p:nvSpPr>
          <p:cNvPr id="8" name="Chevron 4">
            <a:extLst>
              <a:ext uri="{FF2B5EF4-FFF2-40B4-BE49-F238E27FC236}">
                <a16:creationId xmlns:a16="http://schemas.microsoft.com/office/drawing/2014/main" id="{A8AB0EE1-C60D-F695-4E73-12FE06DC8D9D}"/>
              </a:ext>
            </a:extLst>
          </p:cNvPr>
          <p:cNvSpPr txBox="1"/>
          <p:nvPr/>
        </p:nvSpPr>
        <p:spPr>
          <a:xfrm>
            <a:off x="420478" y="3020972"/>
            <a:ext cx="11345331" cy="389181"/>
          </a:xfrm>
          <a:prstGeom prst="rect">
            <a:avLst/>
          </a:prstGeom>
          <a:solidFill>
            <a:srgbClr val="0065BD"/>
          </a:solidFill>
          <a:ln w="12700">
            <a:solidFill>
              <a:srgbClr val="0065B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7145" tIns="17145" rIns="17145" bIns="17145" numCol="1" spcCol="1270" anchor="ctr" anchorCtr="0">
            <a:noAutofit/>
          </a:bodyPr>
          <a:lstStyle/>
          <a:p>
            <a:pPr marL="0" marR="0" lvl="0" indent="0" algn="ctr" defTabSz="12001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Data Structures &amp; Core Methods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DC51841-EAAE-5ACC-9998-50D0E9778A5F}"/>
              </a:ext>
            </a:extLst>
          </p:cNvPr>
          <p:cNvGrpSpPr/>
          <p:nvPr/>
        </p:nvGrpSpPr>
        <p:grpSpPr>
          <a:xfrm>
            <a:off x="424657" y="1975263"/>
            <a:ext cx="1825065" cy="812872"/>
            <a:chOff x="424657" y="2593453"/>
            <a:chExt cx="1825065" cy="812872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6A73031E-FEEF-AE6C-069C-F703FE20CFC5}"/>
                </a:ext>
              </a:extLst>
            </p:cNvPr>
            <p:cNvSpPr/>
            <p:nvPr/>
          </p:nvSpPr>
          <p:spPr>
            <a:xfrm>
              <a:off x="424657" y="2593453"/>
              <a:ext cx="561475" cy="812872"/>
            </a:xfrm>
            <a:prstGeom prst="rect">
              <a:avLst/>
            </a:prstGeom>
            <a:solidFill>
              <a:srgbClr val="0065BD"/>
            </a:solidFill>
            <a:ln w="12700">
              <a:solidFill>
                <a:srgbClr val="0065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99" name="Chevron 98">
              <a:extLst>
                <a:ext uri="{FF2B5EF4-FFF2-40B4-BE49-F238E27FC236}">
                  <a16:creationId xmlns:a16="http://schemas.microsoft.com/office/drawing/2014/main" id="{B96B6D0C-F824-DB82-64BD-8F013B1A46D2}"/>
                </a:ext>
              </a:extLst>
            </p:cNvPr>
            <p:cNvSpPr>
              <a:spLocks/>
            </p:cNvSpPr>
            <p:nvPr/>
          </p:nvSpPr>
          <p:spPr>
            <a:xfrm>
              <a:off x="432792" y="2593453"/>
              <a:ext cx="1816930" cy="812146"/>
            </a:xfrm>
            <a:prstGeom prst="chevron">
              <a:avLst/>
            </a:prstGeom>
            <a:solidFill>
              <a:srgbClr val="0065BD"/>
            </a:solidFill>
            <a:ln w="12700">
              <a:solidFill>
                <a:srgbClr val="0065BD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42" name="Chevron 4">
              <a:extLst>
                <a:ext uri="{FF2B5EF4-FFF2-40B4-BE49-F238E27FC236}">
                  <a16:creationId xmlns:a16="http://schemas.microsoft.com/office/drawing/2014/main" id="{D4BD133D-A519-15D5-7A1A-C87E473DC1E6}"/>
                </a:ext>
              </a:extLst>
            </p:cNvPr>
            <p:cNvSpPr txBox="1"/>
            <p:nvPr/>
          </p:nvSpPr>
          <p:spPr>
            <a:xfrm>
              <a:off x="698321" y="2605722"/>
              <a:ext cx="962646" cy="396429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Application</a:t>
              </a:r>
            </a:p>
          </p:txBody>
        </p:sp>
        <p:pic>
          <p:nvPicPr>
            <p:cNvPr id="44" name="Graphic 43" descr="Idea with solid fill">
              <a:extLst>
                <a:ext uri="{FF2B5EF4-FFF2-40B4-BE49-F238E27FC236}">
                  <a16:creationId xmlns:a16="http://schemas.microsoft.com/office/drawing/2014/main" id="{3540F07E-B7DB-CD2C-7045-2365D577340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29817" y="3002151"/>
              <a:ext cx="396429" cy="396429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04147B4-3EFF-898C-E5DD-E8DA3FAE463A}"/>
              </a:ext>
            </a:extLst>
          </p:cNvPr>
          <p:cNvGrpSpPr/>
          <p:nvPr/>
        </p:nvGrpSpPr>
        <p:grpSpPr>
          <a:xfrm>
            <a:off x="4239840" y="1975263"/>
            <a:ext cx="1816930" cy="812146"/>
            <a:chOff x="4239840" y="2593453"/>
            <a:chExt cx="1816930" cy="812146"/>
          </a:xfrm>
        </p:grpSpPr>
        <p:sp>
          <p:nvSpPr>
            <p:cNvPr id="103" name="Chevron 102">
              <a:extLst>
                <a:ext uri="{FF2B5EF4-FFF2-40B4-BE49-F238E27FC236}">
                  <a16:creationId xmlns:a16="http://schemas.microsoft.com/office/drawing/2014/main" id="{6109C2A8-837D-8B19-5C8D-4E7BBF28F1AA}"/>
                </a:ext>
              </a:extLst>
            </p:cNvPr>
            <p:cNvSpPr>
              <a:spLocks/>
            </p:cNvSpPr>
            <p:nvPr/>
          </p:nvSpPr>
          <p:spPr>
            <a:xfrm>
              <a:off x="4239840" y="2593453"/>
              <a:ext cx="1816930" cy="812146"/>
            </a:xfrm>
            <a:prstGeom prst="chevron">
              <a:avLst/>
            </a:prstGeom>
            <a:solidFill>
              <a:srgbClr val="0065BD"/>
            </a:solidFill>
            <a:ln w="12700"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104" name="Chevron 4">
              <a:extLst>
                <a:ext uri="{FF2B5EF4-FFF2-40B4-BE49-F238E27FC236}">
                  <a16:creationId xmlns:a16="http://schemas.microsoft.com/office/drawing/2014/main" id="{E8DF0BDE-D02F-7E55-5597-A258C185CA92}"/>
                </a:ext>
              </a:extLst>
            </p:cNvPr>
            <p:cNvSpPr txBox="1"/>
            <p:nvPr/>
          </p:nvSpPr>
          <p:spPr>
            <a:xfrm>
              <a:off x="4642039" y="2603097"/>
              <a:ext cx="1012532" cy="396429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Compilation</a:t>
              </a:r>
            </a:p>
          </p:txBody>
        </p:sp>
        <p:pic>
          <p:nvPicPr>
            <p:cNvPr id="105" name="Graphic 104">
              <a:extLst>
                <a:ext uri="{FF2B5EF4-FFF2-40B4-BE49-F238E27FC236}">
                  <a16:creationId xmlns:a16="http://schemas.microsoft.com/office/drawing/2014/main" id="{AD34D84B-76B2-6395-B6AA-59338C322E3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4950091" y="2999526"/>
              <a:ext cx="396429" cy="396429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B697FC1-12D9-55BA-6B27-A9ED44BDEF4C}"/>
              </a:ext>
            </a:extLst>
          </p:cNvPr>
          <p:cNvGrpSpPr/>
          <p:nvPr/>
        </p:nvGrpSpPr>
        <p:grpSpPr>
          <a:xfrm>
            <a:off x="2336316" y="1975263"/>
            <a:ext cx="1816930" cy="812146"/>
            <a:chOff x="2336316" y="2593453"/>
            <a:chExt cx="1816930" cy="812146"/>
          </a:xfrm>
        </p:grpSpPr>
        <p:sp>
          <p:nvSpPr>
            <p:cNvPr id="77" name="Chevron 76">
              <a:extLst>
                <a:ext uri="{FF2B5EF4-FFF2-40B4-BE49-F238E27FC236}">
                  <a16:creationId xmlns:a16="http://schemas.microsoft.com/office/drawing/2014/main" id="{2095011E-453A-BBFA-E831-8A1227EA26D2}"/>
                </a:ext>
              </a:extLst>
            </p:cNvPr>
            <p:cNvSpPr>
              <a:spLocks/>
            </p:cNvSpPr>
            <p:nvPr/>
          </p:nvSpPr>
          <p:spPr>
            <a:xfrm>
              <a:off x="2336316" y="2593453"/>
              <a:ext cx="1816930" cy="812146"/>
            </a:xfrm>
            <a:prstGeom prst="chevron">
              <a:avLst/>
            </a:prstGeom>
            <a:solidFill>
              <a:srgbClr val="0065BD"/>
            </a:solidFill>
            <a:ln w="12700"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78" name="Chevron 4">
              <a:extLst>
                <a:ext uri="{FF2B5EF4-FFF2-40B4-BE49-F238E27FC236}">
                  <a16:creationId xmlns:a16="http://schemas.microsoft.com/office/drawing/2014/main" id="{20BBFE0C-AD66-E6C6-639C-7A0C50723F90}"/>
                </a:ext>
              </a:extLst>
            </p:cNvPr>
            <p:cNvSpPr txBox="1"/>
            <p:nvPr/>
          </p:nvSpPr>
          <p:spPr>
            <a:xfrm>
              <a:off x="2738515" y="2603097"/>
              <a:ext cx="1012532" cy="396429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Simulation</a:t>
              </a:r>
            </a:p>
          </p:txBody>
        </p:sp>
        <p:pic>
          <p:nvPicPr>
            <p:cNvPr id="79" name="Graphic 78">
              <a:extLst>
                <a:ext uri="{FF2B5EF4-FFF2-40B4-BE49-F238E27FC236}">
                  <a16:creationId xmlns:a16="http://schemas.microsoft.com/office/drawing/2014/main" id="{5A7691C2-A2BE-0178-DF25-DF5CDB24EBD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3046567" y="2999526"/>
              <a:ext cx="396429" cy="396429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F7C0C4E-A65F-4400-A495-B5DDD56F7E10}"/>
              </a:ext>
            </a:extLst>
          </p:cNvPr>
          <p:cNvGrpSpPr/>
          <p:nvPr/>
        </p:nvGrpSpPr>
        <p:grpSpPr>
          <a:xfrm>
            <a:off x="6143364" y="1975263"/>
            <a:ext cx="1816930" cy="812146"/>
            <a:chOff x="6143364" y="2593453"/>
            <a:chExt cx="1816930" cy="812146"/>
          </a:xfrm>
        </p:grpSpPr>
        <p:sp>
          <p:nvSpPr>
            <p:cNvPr id="107" name="Chevron 106">
              <a:extLst>
                <a:ext uri="{FF2B5EF4-FFF2-40B4-BE49-F238E27FC236}">
                  <a16:creationId xmlns:a16="http://schemas.microsoft.com/office/drawing/2014/main" id="{1C8C3753-479B-2C80-4BAE-4AA1884268C8}"/>
                </a:ext>
              </a:extLst>
            </p:cNvPr>
            <p:cNvSpPr>
              <a:spLocks/>
            </p:cNvSpPr>
            <p:nvPr/>
          </p:nvSpPr>
          <p:spPr>
            <a:xfrm>
              <a:off x="6143364" y="2593453"/>
              <a:ext cx="1816930" cy="812146"/>
            </a:xfrm>
            <a:prstGeom prst="chevron">
              <a:avLst/>
            </a:prstGeom>
            <a:solidFill>
              <a:srgbClr val="0065BD"/>
            </a:solidFill>
            <a:ln w="12700"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108" name="Chevron 4">
              <a:extLst>
                <a:ext uri="{FF2B5EF4-FFF2-40B4-BE49-F238E27FC236}">
                  <a16:creationId xmlns:a16="http://schemas.microsoft.com/office/drawing/2014/main" id="{AC4527BE-62A6-C23B-CC6A-EB42D79D1779}"/>
                </a:ext>
              </a:extLst>
            </p:cNvPr>
            <p:cNvSpPr txBox="1"/>
            <p:nvPr/>
          </p:nvSpPr>
          <p:spPr>
            <a:xfrm>
              <a:off x="6545563" y="2603097"/>
              <a:ext cx="1012532" cy="396429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Verification</a:t>
              </a:r>
            </a:p>
          </p:txBody>
        </p:sp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93A38182-8265-62D7-1CAA-611F805B564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6853614" y="2967850"/>
              <a:ext cx="396429" cy="3964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116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34FEB-2138-EDD3-8D72-1354C92F4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65EA10-9F37-DF33-6099-C22D37ADA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Poppins" pitchFamily="2" charset="77"/>
              </a:rPr>
              <a:t>Software for Quantum Computing</a:t>
            </a:r>
          </a:p>
        </p:txBody>
      </p:sp>
      <p:pic>
        <p:nvPicPr>
          <p:cNvPr id="109" name="Graphic 108">
            <a:extLst>
              <a:ext uri="{FF2B5EF4-FFF2-40B4-BE49-F238E27FC236}">
                <a16:creationId xmlns:a16="http://schemas.microsoft.com/office/drawing/2014/main" id="{2C39193F-32CC-F41D-4B55-5A2EFD6064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853615" y="2923937"/>
            <a:ext cx="396429" cy="396429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A9C7206F-FD60-E909-A7AB-1022D029C079}"/>
              </a:ext>
            </a:extLst>
          </p:cNvPr>
          <p:cNvGrpSpPr/>
          <p:nvPr/>
        </p:nvGrpSpPr>
        <p:grpSpPr>
          <a:xfrm>
            <a:off x="8046888" y="2638440"/>
            <a:ext cx="1816930" cy="812146"/>
            <a:chOff x="8046888" y="2593453"/>
            <a:chExt cx="1816930" cy="812146"/>
          </a:xfrm>
        </p:grpSpPr>
        <p:sp>
          <p:nvSpPr>
            <p:cNvPr id="111" name="Chevron 110">
              <a:extLst>
                <a:ext uri="{FF2B5EF4-FFF2-40B4-BE49-F238E27FC236}">
                  <a16:creationId xmlns:a16="http://schemas.microsoft.com/office/drawing/2014/main" id="{09B48740-1986-8C85-E1B6-F9CF80FA1E70}"/>
                </a:ext>
              </a:extLst>
            </p:cNvPr>
            <p:cNvSpPr>
              <a:spLocks/>
            </p:cNvSpPr>
            <p:nvPr/>
          </p:nvSpPr>
          <p:spPr>
            <a:xfrm>
              <a:off x="8046888" y="2593453"/>
              <a:ext cx="1816930" cy="812146"/>
            </a:xfrm>
            <a:prstGeom prst="chevron">
              <a:avLst/>
            </a:prstGeom>
            <a:solidFill>
              <a:srgbClr val="0065BD"/>
            </a:solidFill>
            <a:ln w="12700"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112" name="Chevron 4">
              <a:extLst>
                <a:ext uri="{FF2B5EF4-FFF2-40B4-BE49-F238E27FC236}">
                  <a16:creationId xmlns:a16="http://schemas.microsoft.com/office/drawing/2014/main" id="{E2FAA679-B73E-0970-4E5C-F61A15BC0F34}"/>
                </a:ext>
              </a:extLst>
            </p:cNvPr>
            <p:cNvSpPr txBox="1"/>
            <p:nvPr/>
          </p:nvSpPr>
          <p:spPr>
            <a:xfrm>
              <a:off x="8449087" y="2603097"/>
              <a:ext cx="1012532" cy="396429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Error Correction</a:t>
              </a:r>
            </a:p>
          </p:txBody>
        </p:sp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A0A36387-BE7E-E3F1-4C80-F4096607012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8757139" y="2999526"/>
              <a:ext cx="396429" cy="396429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3E18417-6897-834C-6789-3285412EC165}"/>
              </a:ext>
            </a:extLst>
          </p:cNvPr>
          <p:cNvGrpSpPr/>
          <p:nvPr/>
        </p:nvGrpSpPr>
        <p:grpSpPr>
          <a:xfrm>
            <a:off x="9950413" y="2638440"/>
            <a:ext cx="1816930" cy="812146"/>
            <a:chOff x="9950413" y="2593453"/>
            <a:chExt cx="1816930" cy="812146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F612B88F-3FA0-EE31-38FF-85CDD575E201}"/>
                </a:ext>
              </a:extLst>
            </p:cNvPr>
            <p:cNvSpPr/>
            <p:nvPr/>
          </p:nvSpPr>
          <p:spPr>
            <a:xfrm>
              <a:off x="11206666" y="2593453"/>
              <a:ext cx="560677" cy="812146"/>
            </a:xfrm>
            <a:prstGeom prst="rect">
              <a:avLst/>
            </a:prstGeom>
            <a:solidFill>
              <a:srgbClr val="0065BD"/>
            </a:solidFill>
            <a:ln w="12700">
              <a:solidFill>
                <a:srgbClr val="0065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0364BA8-0D76-A402-6C23-14DA8BC534CB}"/>
                </a:ext>
              </a:extLst>
            </p:cNvPr>
            <p:cNvGrpSpPr/>
            <p:nvPr/>
          </p:nvGrpSpPr>
          <p:grpSpPr>
            <a:xfrm>
              <a:off x="9950413" y="2593453"/>
              <a:ext cx="1816930" cy="812146"/>
              <a:chOff x="9950413" y="2593453"/>
              <a:chExt cx="1816930" cy="812146"/>
            </a:xfrm>
          </p:grpSpPr>
          <p:sp>
            <p:nvSpPr>
              <p:cNvPr id="100" name="Chevron 99">
                <a:extLst>
                  <a:ext uri="{FF2B5EF4-FFF2-40B4-BE49-F238E27FC236}">
                    <a16:creationId xmlns:a16="http://schemas.microsoft.com/office/drawing/2014/main" id="{20BE869C-E17A-37FF-41C0-0DB1670F083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950413" y="2593453"/>
                <a:ext cx="1816930" cy="812146"/>
              </a:xfrm>
              <a:prstGeom prst="chevron">
                <a:avLst/>
              </a:prstGeom>
              <a:solidFill>
                <a:srgbClr val="0065BD"/>
              </a:solidFill>
              <a:ln w="12700">
                <a:solidFill>
                  <a:srgbClr val="0065BD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endParaRPr>
              </a:p>
            </p:txBody>
          </p:sp>
          <p:sp>
            <p:nvSpPr>
              <p:cNvPr id="94" name="Chevron 4">
                <a:extLst>
                  <a:ext uri="{FF2B5EF4-FFF2-40B4-BE49-F238E27FC236}">
                    <a16:creationId xmlns:a16="http://schemas.microsoft.com/office/drawing/2014/main" id="{5DBF9382-6456-9E07-A6C7-2DE2C65BBDB1}"/>
                  </a:ext>
                </a:extLst>
              </p:cNvPr>
              <p:cNvSpPr txBox="1"/>
              <p:nvPr/>
            </p:nvSpPr>
            <p:spPr>
              <a:xfrm>
                <a:off x="10706935" y="2603097"/>
                <a:ext cx="859420" cy="396429"/>
              </a:xfrm>
              <a:prstGeom prst="rect">
                <a:avLst/>
              </a:prstGeom>
              <a:noFill/>
              <a:ln w="7620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145" tIns="17145" rIns="17145" bIns="17145" numCol="1" spcCol="1270" anchor="ctr" anchorCtr="0">
                <a:noAutofit/>
              </a:bodyPr>
              <a:lstStyle/>
              <a:p>
                <a:pPr marL="0" marR="0" lvl="0" indent="0" algn="ctr" defTabSz="120015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Hardware</a:t>
                </a:r>
              </a:p>
            </p:txBody>
          </p:sp>
          <p:pic>
            <p:nvPicPr>
              <p:cNvPr id="95" name="Graphic 94">
                <a:extLst>
                  <a:ext uri="{FF2B5EF4-FFF2-40B4-BE49-F238E27FC236}">
                    <a16:creationId xmlns:a16="http://schemas.microsoft.com/office/drawing/2014/main" id="{639F8FFE-9AA7-6A75-249B-2F1C450D97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10938431" y="2999526"/>
                <a:ext cx="396429" cy="396429"/>
              </a:xfrm>
              <a:prstGeom prst="rect">
                <a:avLst/>
              </a:prstGeom>
            </p:spPr>
          </p:pic>
        </p:grpSp>
      </p:grpSp>
      <p:sp>
        <p:nvSpPr>
          <p:cNvPr id="8" name="Chevron 4">
            <a:extLst>
              <a:ext uri="{FF2B5EF4-FFF2-40B4-BE49-F238E27FC236}">
                <a16:creationId xmlns:a16="http://schemas.microsoft.com/office/drawing/2014/main" id="{40B59855-4FE9-5689-3DF2-1A3836DC2C58}"/>
              </a:ext>
            </a:extLst>
          </p:cNvPr>
          <p:cNvSpPr txBox="1"/>
          <p:nvPr/>
        </p:nvSpPr>
        <p:spPr>
          <a:xfrm>
            <a:off x="420479" y="5138346"/>
            <a:ext cx="8544144" cy="244531"/>
          </a:xfrm>
          <a:prstGeom prst="rect">
            <a:avLst/>
          </a:prstGeom>
          <a:solidFill>
            <a:srgbClr val="0065BD"/>
          </a:solidFill>
          <a:ln w="12700">
            <a:solidFill>
              <a:srgbClr val="0065B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7145" tIns="17145" rIns="17145" bIns="17145" numCol="1" spcCol="1270" anchor="ctr" anchorCtr="0">
            <a:noAutofit/>
          </a:bodyPr>
          <a:lstStyle/>
          <a:p>
            <a:pPr marL="0" marR="0" lvl="0" indent="0" algn="ctr" defTabSz="12001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Data Structures &amp; Core Methods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932A188-C844-769E-7C82-7BA152FB12AE}"/>
              </a:ext>
            </a:extLst>
          </p:cNvPr>
          <p:cNvGrpSpPr/>
          <p:nvPr/>
        </p:nvGrpSpPr>
        <p:grpSpPr>
          <a:xfrm>
            <a:off x="424657" y="2638440"/>
            <a:ext cx="1825065" cy="812872"/>
            <a:chOff x="424657" y="2593453"/>
            <a:chExt cx="1825065" cy="812872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22812E3E-0F50-5A24-6C27-58A21657E44E}"/>
                </a:ext>
              </a:extLst>
            </p:cNvPr>
            <p:cNvSpPr/>
            <p:nvPr/>
          </p:nvSpPr>
          <p:spPr>
            <a:xfrm>
              <a:off x="424657" y="2593453"/>
              <a:ext cx="561475" cy="812872"/>
            </a:xfrm>
            <a:prstGeom prst="rect">
              <a:avLst/>
            </a:prstGeom>
            <a:solidFill>
              <a:srgbClr val="0065BD"/>
            </a:solidFill>
            <a:ln w="12700">
              <a:solidFill>
                <a:srgbClr val="0065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99" name="Chevron 98">
              <a:extLst>
                <a:ext uri="{FF2B5EF4-FFF2-40B4-BE49-F238E27FC236}">
                  <a16:creationId xmlns:a16="http://schemas.microsoft.com/office/drawing/2014/main" id="{7D859388-D582-AA45-55BD-3778720E15C0}"/>
                </a:ext>
              </a:extLst>
            </p:cNvPr>
            <p:cNvSpPr>
              <a:spLocks/>
            </p:cNvSpPr>
            <p:nvPr/>
          </p:nvSpPr>
          <p:spPr>
            <a:xfrm>
              <a:off x="432792" y="2593453"/>
              <a:ext cx="1816930" cy="812146"/>
            </a:xfrm>
            <a:prstGeom prst="chevron">
              <a:avLst/>
            </a:prstGeom>
            <a:solidFill>
              <a:srgbClr val="0065BD"/>
            </a:solidFill>
            <a:ln w="12700">
              <a:solidFill>
                <a:srgbClr val="0065BD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42" name="Chevron 4">
              <a:extLst>
                <a:ext uri="{FF2B5EF4-FFF2-40B4-BE49-F238E27FC236}">
                  <a16:creationId xmlns:a16="http://schemas.microsoft.com/office/drawing/2014/main" id="{9DA0391F-3B87-0FAE-CE90-D2E719F19625}"/>
                </a:ext>
              </a:extLst>
            </p:cNvPr>
            <p:cNvSpPr txBox="1"/>
            <p:nvPr/>
          </p:nvSpPr>
          <p:spPr>
            <a:xfrm>
              <a:off x="698321" y="2605722"/>
              <a:ext cx="962646" cy="396429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Application</a:t>
              </a:r>
            </a:p>
          </p:txBody>
        </p:sp>
        <p:pic>
          <p:nvPicPr>
            <p:cNvPr id="44" name="Graphic 43" descr="Idea with solid fill">
              <a:extLst>
                <a:ext uri="{FF2B5EF4-FFF2-40B4-BE49-F238E27FC236}">
                  <a16:creationId xmlns:a16="http://schemas.microsoft.com/office/drawing/2014/main" id="{DF442FED-CAFC-A9D3-056D-2A5A595DFC9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29817" y="3002151"/>
              <a:ext cx="396429" cy="396429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68EA699-9782-5B4A-940A-0F23FA9D4E11}"/>
              </a:ext>
            </a:extLst>
          </p:cNvPr>
          <p:cNvGrpSpPr/>
          <p:nvPr/>
        </p:nvGrpSpPr>
        <p:grpSpPr>
          <a:xfrm>
            <a:off x="4239840" y="2638440"/>
            <a:ext cx="1816930" cy="812146"/>
            <a:chOff x="4239840" y="2593453"/>
            <a:chExt cx="1816930" cy="812146"/>
          </a:xfrm>
        </p:grpSpPr>
        <p:sp>
          <p:nvSpPr>
            <p:cNvPr id="103" name="Chevron 102">
              <a:extLst>
                <a:ext uri="{FF2B5EF4-FFF2-40B4-BE49-F238E27FC236}">
                  <a16:creationId xmlns:a16="http://schemas.microsoft.com/office/drawing/2014/main" id="{2C90619A-5FF6-DD47-AEBA-56CF6A74084B}"/>
                </a:ext>
              </a:extLst>
            </p:cNvPr>
            <p:cNvSpPr>
              <a:spLocks/>
            </p:cNvSpPr>
            <p:nvPr/>
          </p:nvSpPr>
          <p:spPr>
            <a:xfrm>
              <a:off x="4239840" y="2593453"/>
              <a:ext cx="1816930" cy="812146"/>
            </a:xfrm>
            <a:prstGeom prst="chevron">
              <a:avLst/>
            </a:prstGeom>
            <a:solidFill>
              <a:srgbClr val="0065BD"/>
            </a:solidFill>
            <a:ln w="12700"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104" name="Chevron 4">
              <a:extLst>
                <a:ext uri="{FF2B5EF4-FFF2-40B4-BE49-F238E27FC236}">
                  <a16:creationId xmlns:a16="http://schemas.microsoft.com/office/drawing/2014/main" id="{22408539-8618-477C-7CFD-B028C2B25117}"/>
                </a:ext>
              </a:extLst>
            </p:cNvPr>
            <p:cNvSpPr txBox="1"/>
            <p:nvPr/>
          </p:nvSpPr>
          <p:spPr>
            <a:xfrm>
              <a:off x="4642039" y="2603097"/>
              <a:ext cx="1012532" cy="396429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Compilation</a:t>
              </a:r>
            </a:p>
          </p:txBody>
        </p:sp>
        <p:pic>
          <p:nvPicPr>
            <p:cNvPr id="105" name="Graphic 104">
              <a:extLst>
                <a:ext uri="{FF2B5EF4-FFF2-40B4-BE49-F238E27FC236}">
                  <a16:creationId xmlns:a16="http://schemas.microsoft.com/office/drawing/2014/main" id="{689F64FA-2A9C-BAD9-D513-569B148BB80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4950091" y="2999526"/>
              <a:ext cx="396429" cy="396429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1E58D60-05BE-ACDF-D323-02BE7EF26FDB}"/>
              </a:ext>
            </a:extLst>
          </p:cNvPr>
          <p:cNvGrpSpPr/>
          <p:nvPr/>
        </p:nvGrpSpPr>
        <p:grpSpPr>
          <a:xfrm>
            <a:off x="2336316" y="2638440"/>
            <a:ext cx="1816930" cy="812146"/>
            <a:chOff x="2336316" y="2593453"/>
            <a:chExt cx="1816930" cy="812146"/>
          </a:xfrm>
        </p:grpSpPr>
        <p:sp>
          <p:nvSpPr>
            <p:cNvPr id="77" name="Chevron 76">
              <a:extLst>
                <a:ext uri="{FF2B5EF4-FFF2-40B4-BE49-F238E27FC236}">
                  <a16:creationId xmlns:a16="http://schemas.microsoft.com/office/drawing/2014/main" id="{AB7038A3-41EA-F2ED-5AAF-487B1ED029A6}"/>
                </a:ext>
              </a:extLst>
            </p:cNvPr>
            <p:cNvSpPr>
              <a:spLocks/>
            </p:cNvSpPr>
            <p:nvPr/>
          </p:nvSpPr>
          <p:spPr>
            <a:xfrm>
              <a:off x="2336316" y="2593453"/>
              <a:ext cx="1816930" cy="812146"/>
            </a:xfrm>
            <a:prstGeom prst="chevron">
              <a:avLst/>
            </a:prstGeom>
            <a:solidFill>
              <a:srgbClr val="0065BD"/>
            </a:solidFill>
            <a:ln w="12700"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78" name="Chevron 4">
              <a:extLst>
                <a:ext uri="{FF2B5EF4-FFF2-40B4-BE49-F238E27FC236}">
                  <a16:creationId xmlns:a16="http://schemas.microsoft.com/office/drawing/2014/main" id="{99B63E0A-D2F1-CA08-4AEA-453688498F3E}"/>
                </a:ext>
              </a:extLst>
            </p:cNvPr>
            <p:cNvSpPr txBox="1"/>
            <p:nvPr/>
          </p:nvSpPr>
          <p:spPr>
            <a:xfrm>
              <a:off x="2738515" y="2603097"/>
              <a:ext cx="1012532" cy="396429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Simulation</a:t>
              </a:r>
            </a:p>
          </p:txBody>
        </p:sp>
        <p:pic>
          <p:nvPicPr>
            <p:cNvPr id="79" name="Graphic 78">
              <a:extLst>
                <a:ext uri="{FF2B5EF4-FFF2-40B4-BE49-F238E27FC236}">
                  <a16:creationId xmlns:a16="http://schemas.microsoft.com/office/drawing/2014/main" id="{B25BD504-06FC-E6EC-C5D8-F9F048267EC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3046567" y="2999526"/>
              <a:ext cx="396429" cy="396429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280F44A-F3F1-D77C-D572-8FFD7695D0D4}"/>
              </a:ext>
            </a:extLst>
          </p:cNvPr>
          <p:cNvGrpSpPr/>
          <p:nvPr/>
        </p:nvGrpSpPr>
        <p:grpSpPr>
          <a:xfrm>
            <a:off x="6143364" y="2638440"/>
            <a:ext cx="1816930" cy="812146"/>
            <a:chOff x="6143364" y="2593453"/>
            <a:chExt cx="1816930" cy="812146"/>
          </a:xfrm>
        </p:grpSpPr>
        <p:sp>
          <p:nvSpPr>
            <p:cNvPr id="107" name="Chevron 106">
              <a:extLst>
                <a:ext uri="{FF2B5EF4-FFF2-40B4-BE49-F238E27FC236}">
                  <a16:creationId xmlns:a16="http://schemas.microsoft.com/office/drawing/2014/main" id="{E20FEA40-80DE-7175-79F9-D7A018EAD95E}"/>
                </a:ext>
              </a:extLst>
            </p:cNvPr>
            <p:cNvSpPr>
              <a:spLocks/>
            </p:cNvSpPr>
            <p:nvPr/>
          </p:nvSpPr>
          <p:spPr>
            <a:xfrm>
              <a:off x="6143364" y="2593453"/>
              <a:ext cx="1816930" cy="812146"/>
            </a:xfrm>
            <a:prstGeom prst="chevron">
              <a:avLst/>
            </a:prstGeom>
            <a:solidFill>
              <a:srgbClr val="0065BD"/>
            </a:solidFill>
            <a:ln w="12700"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108" name="Chevron 4">
              <a:extLst>
                <a:ext uri="{FF2B5EF4-FFF2-40B4-BE49-F238E27FC236}">
                  <a16:creationId xmlns:a16="http://schemas.microsoft.com/office/drawing/2014/main" id="{FF4C3E2C-A33F-DF7A-97DC-1C37E345E6A7}"/>
                </a:ext>
              </a:extLst>
            </p:cNvPr>
            <p:cNvSpPr txBox="1"/>
            <p:nvPr/>
          </p:nvSpPr>
          <p:spPr>
            <a:xfrm>
              <a:off x="6545563" y="2603097"/>
              <a:ext cx="1012532" cy="396429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Verification</a:t>
              </a:r>
            </a:p>
          </p:txBody>
        </p:sp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3AF4560E-1614-EFA5-090A-009CDE2A0A0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6853614" y="2967850"/>
              <a:ext cx="396429" cy="396429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3456BBA-5C0C-A003-E73F-65884B8FF677}"/>
              </a:ext>
            </a:extLst>
          </p:cNvPr>
          <p:cNvGrpSpPr/>
          <p:nvPr/>
        </p:nvGrpSpPr>
        <p:grpSpPr>
          <a:xfrm>
            <a:off x="9152170" y="5138347"/>
            <a:ext cx="2621112" cy="1569403"/>
            <a:chOff x="9413427" y="4349375"/>
            <a:chExt cx="2621112" cy="1569403"/>
          </a:xfrm>
        </p:grpSpPr>
        <p:grpSp>
          <p:nvGrpSpPr>
            <p:cNvPr id="12" name="Group 4">
              <a:extLst>
                <a:ext uri="{FF2B5EF4-FFF2-40B4-BE49-F238E27FC236}">
                  <a16:creationId xmlns:a16="http://schemas.microsoft.com/office/drawing/2014/main" id="{9CD3A453-AEF4-6EC7-D490-DF7CF08569EE}"/>
                </a:ext>
              </a:extLst>
            </p:cNvPr>
            <p:cNvGrpSpPr/>
            <p:nvPr/>
          </p:nvGrpSpPr>
          <p:grpSpPr>
            <a:xfrm>
              <a:off x="9413427" y="4349375"/>
              <a:ext cx="2621112" cy="1569403"/>
              <a:chOff x="9138097" y="3509184"/>
              <a:chExt cx="2621112" cy="1330897"/>
            </a:xfrm>
          </p:grpSpPr>
          <p:sp>
            <p:nvSpPr>
              <p:cNvPr id="13" name="Rectangle 5">
                <a:extLst>
                  <a:ext uri="{FF2B5EF4-FFF2-40B4-BE49-F238E27FC236}">
                    <a16:creationId xmlns:a16="http://schemas.microsoft.com/office/drawing/2014/main" id="{E726E02F-F7C7-A8CE-E8F1-880979821C0A}"/>
                  </a:ext>
                </a:extLst>
              </p:cNvPr>
              <p:cNvSpPr/>
              <p:nvPr/>
            </p:nvSpPr>
            <p:spPr>
              <a:xfrm>
                <a:off x="9138097" y="3509185"/>
                <a:ext cx="2621112" cy="1330896"/>
              </a:xfrm>
              <a:prstGeom prst="rect">
                <a:avLst/>
              </a:prstGeom>
              <a:noFill/>
              <a:ln w="12700">
                <a:solidFill>
                  <a:srgbClr val="0065BD"/>
                </a:solidFill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endParaRPr>
              </a:p>
            </p:txBody>
          </p:sp>
          <p:sp>
            <p:nvSpPr>
              <p:cNvPr id="14" name="Chevron 4">
                <a:extLst>
                  <a:ext uri="{FF2B5EF4-FFF2-40B4-BE49-F238E27FC236}">
                    <a16:creationId xmlns:a16="http://schemas.microsoft.com/office/drawing/2014/main" id="{8B3550B1-046D-E1DE-CB5A-557C2D4A427C}"/>
                  </a:ext>
                </a:extLst>
              </p:cNvPr>
              <p:cNvSpPr txBox="1"/>
              <p:nvPr/>
            </p:nvSpPr>
            <p:spPr>
              <a:xfrm>
                <a:off x="9138097" y="3509184"/>
                <a:ext cx="2621112" cy="207368"/>
              </a:xfrm>
              <a:prstGeom prst="rect">
                <a:avLst/>
              </a:prstGeom>
              <a:solidFill>
                <a:srgbClr val="0065BD"/>
              </a:solidFill>
              <a:ln w="12700">
                <a:solidFill>
                  <a:srgbClr val="0065BD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145" tIns="17145" rIns="17145" bIns="17145" numCol="1" spcCol="1270" anchor="ctr" anchorCtr="0">
                <a:noAutofit/>
              </a:bodyPr>
              <a:lstStyle/>
              <a:p>
                <a:pPr marL="0" marR="0" lvl="0" indent="0" algn="l" defTabSz="120015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 Check it out!</a:t>
                </a:r>
              </a:p>
            </p:txBody>
          </p:sp>
        </p:grpSp>
        <p:pic>
          <p:nvPicPr>
            <p:cNvPr id="15" name="Grafik 27">
              <a:extLst>
                <a:ext uri="{FF2B5EF4-FFF2-40B4-BE49-F238E27FC236}">
                  <a16:creationId xmlns:a16="http://schemas.microsoft.com/office/drawing/2014/main" id="{E520BC40-4A4E-B176-66EE-760BF046D6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47959"/>
            <a:stretch/>
          </p:blipFill>
          <p:spPr>
            <a:xfrm>
              <a:off x="10719284" y="4622720"/>
              <a:ext cx="1176308" cy="1173512"/>
            </a:xfrm>
            <a:prstGeom prst="rect">
              <a:avLst/>
            </a:prstGeom>
          </p:spPr>
        </p:pic>
        <p:sp>
          <p:nvSpPr>
            <p:cNvPr id="16" name="Textfeld 29">
              <a:extLst>
                <a:ext uri="{FF2B5EF4-FFF2-40B4-BE49-F238E27FC236}">
                  <a16:creationId xmlns:a16="http://schemas.microsoft.com/office/drawing/2014/main" id="{9CA99EC5-D94E-26C9-8EE1-405080E1E6BD}"/>
                </a:ext>
              </a:extLst>
            </p:cNvPr>
            <p:cNvSpPr txBox="1"/>
            <p:nvPr/>
          </p:nvSpPr>
          <p:spPr>
            <a:xfrm>
              <a:off x="9446929" y="5700916"/>
              <a:ext cx="1528736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https://</a:t>
              </a:r>
              <a:r>
                <a:rPr kumimoji="0" lang="de-DE" sz="7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mqt.readthedocs.io</a:t>
              </a:r>
              <a:endParaRPr kumimoji="0" lang="de-DE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pic>
          <p:nvPicPr>
            <p:cNvPr id="17" name="Graphic 34">
              <a:extLst>
                <a:ext uri="{FF2B5EF4-FFF2-40B4-BE49-F238E27FC236}">
                  <a16:creationId xmlns:a16="http://schemas.microsoft.com/office/drawing/2014/main" id="{C4A6EB2C-4688-934E-C29D-D78F5E93E69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588243" y="4673189"/>
              <a:ext cx="1088610" cy="108861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5465F6F-2846-2E91-A7D1-EB31603B5962}"/>
              </a:ext>
            </a:extLst>
          </p:cNvPr>
          <p:cNvGrpSpPr/>
          <p:nvPr/>
        </p:nvGrpSpPr>
        <p:grpSpPr>
          <a:xfrm>
            <a:off x="417600" y="1050131"/>
            <a:ext cx="2628968" cy="1587986"/>
            <a:chOff x="417600" y="1050131"/>
            <a:chExt cx="2628968" cy="158798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2BB28BA-F375-7634-4FE5-91966DC73E92}"/>
                </a:ext>
              </a:extLst>
            </p:cNvPr>
            <p:cNvSpPr/>
            <p:nvPr/>
          </p:nvSpPr>
          <p:spPr>
            <a:xfrm>
              <a:off x="417600" y="2494734"/>
              <a:ext cx="1418118" cy="143383"/>
            </a:xfrm>
            <a:prstGeom prst="rect">
              <a:avLst/>
            </a:prstGeom>
            <a:solidFill>
              <a:srgbClr val="0065BD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F45BFC9-B8CA-3723-2CEA-70EE10304B38}"/>
                </a:ext>
              </a:extLst>
            </p:cNvPr>
            <p:cNvGrpSpPr/>
            <p:nvPr/>
          </p:nvGrpSpPr>
          <p:grpSpPr>
            <a:xfrm>
              <a:off x="425456" y="1050131"/>
              <a:ext cx="2621112" cy="1448243"/>
              <a:chOff x="425456" y="1050131"/>
              <a:chExt cx="2621112" cy="1448243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5D943F5D-1C83-AC2D-F26B-DFD984CC6707}"/>
                  </a:ext>
                </a:extLst>
              </p:cNvPr>
              <p:cNvGrpSpPr/>
              <p:nvPr/>
            </p:nvGrpSpPr>
            <p:grpSpPr>
              <a:xfrm>
                <a:off x="425456" y="1050131"/>
                <a:ext cx="2621112" cy="1448243"/>
                <a:chOff x="425456" y="1050131"/>
                <a:chExt cx="2621112" cy="1448243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9B6BE11F-4C6C-29C2-E356-892B658F2DE3}"/>
                    </a:ext>
                  </a:extLst>
                </p:cNvPr>
                <p:cNvSpPr/>
                <p:nvPr/>
              </p:nvSpPr>
              <p:spPr>
                <a:xfrm>
                  <a:off x="425456" y="1050131"/>
                  <a:ext cx="2621112" cy="1440964"/>
                </a:xfrm>
                <a:prstGeom prst="rect">
                  <a:avLst/>
                </a:prstGeom>
                <a:noFill/>
                <a:ln w="12700">
                  <a:solidFill>
                    <a:srgbClr val="0065BD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DE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endParaRPr>
                </a:p>
              </p:txBody>
            </p:sp>
            <p:sp>
              <p:nvSpPr>
                <p:cNvPr id="24" name="Chevron 4">
                  <a:extLst>
                    <a:ext uri="{FF2B5EF4-FFF2-40B4-BE49-F238E27FC236}">
                      <a16:creationId xmlns:a16="http://schemas.microsoft.com/office/drawing/2014/main" id="{CD3F1F84-F0C6-37DA-7223-E9040ABE8393}"/>
                    </a:ext>
                  </a:extLst>
                </p:cNvPr>
                <p:cNvSpPr txBox="1"/>
                <p:nvPr/>
              </p:nvSpPr>
              <p:spPr>
                <a:xfrm>
                  <a:off x="425456" y="1050131"/>
                  <a:ext cx="2621112" cy="207368"/>
                </a:xfrm>
                <a:prstGeom prst="rect">
                  <a:avLst/>
                </a:prstGeom>
                <a:solidFill>
                  <a:srgbClr val="0065BD"/>
                </a:solidFill>
                <a:ln w="12700">
                  <a:solidFill>
                    <a:srgbClr val="0065BD"/>
                  </a:solidFill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7145" tIns="17145" rIns="17145" bIns="17145" numCol="1" spcCol="1270" anchor="ctr" anchorCtr="0">
                  <a:noAutofit/>
                </a:bodyPr>
                <a:lstStyle/>
                <a:p>
                  <a:pPr marL="0" marR="0" lvl="0" indent="0" algn="l" defTabSz="1200150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 Application</a:t>
                  </a:r>
                </a:p>
              </p:txBody>
            </p:sp>
            <p:pic>
              <p:nvPicPr>
                <p:cNvPr id="25" name="Graphic 24" descr="Question Mark with solid fill">
                  <a:extLst>
                    <a:ext uri="{FF2B5EF4-FFF2-40B4-BE49-F238E27FC236}">
                      <a16:creationId xmlns:a16="http://schemas.microsoft.com/office/drawing/2014/main" id="{7E2C8D45-705B-1D1D-F388-1C72D49C41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66549" y="1279336"/>
                  <a:ext cx="414593" cy="414593"/>
                </a:xfrm>
                <a:prstGeom prst="rect">
                  <a:avLst/>
                </a:prstGeom>
              </p:spPr>
            </p:pic>
            <p:sp>
              <p:nvSpPr>
                <p:cNvPr id="26" name="Chevron 25">
                  <a:extLst>
                    <a:ext uri="{FF2B5EF4-FFF2-40B4-BE49-F238E27FC236}">
                      <a16:creationId xmlns:a16="http://schemas.microsoft.com/office/drawing/2014/main" id="{AFFCEED0-BE9B-D4A3-3C70-022BB4AD3746}"/>
                    </a:ext>
                  </a:extLst>
                </p:cNvPr>
                <p:cNvSpPr/>
                <p:nvPr/>
              </p:nvSpPr>
              <p:spPr>
                <a:xfrm rot="5400000">
                  <a:off x="2706266" y="1691871"/>
                  <a:ext cx="134859" cy="303487"/>
                </a:xfrm>
                <a:prstGeom prst="chevron">
                  <a:avLst/>
                </a:prstGeom>
                <a:solidFill>
                  <a:srgbClr val="0065BD"/>
                </a:solidFill>
                <a:ln w="76200">
                  <a:solidFill>
                    <a:srgbClr val="0065BD"/>
                  </a:solidFill>
                </a:ln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endParaRPr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CE275029-0381-C42A-0B9E-D1AB14458BC0}"/>
                    </a:ext>
                  </a:extLst>
                </p:cNvPr>
                <p:cNvGrpSpPr/>
                <p:nvPr/>
              </p:nvGrpSpPr>
              <p:grpSpPr>
                <a:xfrm>
                  <a:off x="2545779" y="1962223"/>
                  <a:ext cx="414593" cy="536151"/>
                  <a:chOff x="27426269" y="23346971"/>
                  <a:chExt cx="914400" cy="1188097"/>
                </a:xfrm>
              </p:grpSpPr>
              <p:pic>
                <p:nvPicPr>
                  <p:cNvPr id="28" name="Graphic 27" descr="Open hand with solid fill">
                    <a:extLst>
                      <a:ext uri="{FF2B5EF4-FFF2-40B4-BE49-F238E27FC236}">
                        <a16:creationId xmlns:a16="http://schemas.microsoft.com/office/drawing/2014/main" id="{3F0D6672-7D70-41B4-DFAD-C51DF11912D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2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7426269" y="23620668"/>
                    <a:ext cx="914400" cy="914400"/>
                  </a:xfrm>
                  <a:prstGeom prst="rect">
                    <a:avLst/>
                  </a:prstGeom>
                </p:spPr>
              </p:pic>
              <p:pic>
                <p:nvPicPr>
                  <p:cNvPr id="29" name="Graphic 28" descr="Lightbulb with solid fill">
                    <a:extLst>
                      <a:ext uri="{FF2B5EF4-FFF2-40B4-BE49-F238E27FC236}">
                        <a16:creationId xmlns:a16="http://schemas.microsoft.com/office/drawing/2014/main" id="{67E2C1BE-CE7F-B5AB-8BB9-AB16A99FD34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7737552" y="23346971"/>
                    <a:ext cx="560504" cy="560504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22" name="Chevron 4">
                <a:extLst>
                  <a:ext uri="{FF2B5EF4-FFF2-40B4-BE49-F238E27FC236}">
                    <a16:creationId xmlns:a16="http://schemas.microsoft.com/office/drawing/2014/main" id="{4D3E4357-5CDF-812F-E782-5A79B33AB878}"/>
                  </a:ext>
                </a:extLst>
              </p:cNvPr>
              <p:cNvSpPr txBox="1"/>
              <p:nvPr/>
            </p:nvSpPr>
            <p:spPr>
              <a:xfrm>
                <a:off x="516530" y="1362671"/>
                <a:ext cx="2043979" cy="1128424"/>
              </a:xfrm>
              <a:prstGeom prst="rect">
                <a:avLst/>
              </a:prstGeom>
              <a:noFill/>
              <a:ln w="7620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145" tIns="17145" rIns="17145" bIns="17145" numCol="1" spcCol="1270" anchor="t" anchorCtr="0">
                <a:noAutofit/>
              </a:bodyPr>
              <a:lstStyle/>
              <a:p>
                <a:pPr marL="285750" marR="0" lvl="0" indent="-285750" algn="l" defTabSz="120015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Workflow from classical problem to quantum solution</a:t>
                </a:r>
              </a:p>
              <a:p>
                <a:pPr marL="285750" marR="0" lvl="0" indent="-285750" algn="l" defTabSz="120015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Automated encoding, execution &amp; decoding</a:t>
                </a: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1794C5E-FAA0-3666-8F65-25B3AAEB9632}"/>
              </a:ext>
            </a:extLst>
          </p:cNvPr>
          <p:cNvGrpSpPr/>
          <p:nvPr/>
        </p:nvGrpSpPr>
        <p:grpSpPr>
          <a:xfrm>
            <a:off x="8049773" y="1053770"/>
            <a:ext cx="3724307" cy="1590164"/>
            <a:chOff x="8049773" y="1053770"/>
            <a:chExt cx="3724307" cy="159016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748DDD5-2CC6-39E7-718A-4024C829916A}"/>
                </a:ext>
              </a:extLst>
            </p:cNvPr>
            <p:cNvSpPr/>
            <p:nvPr/>
          </p:nvSpPr>
          <p:spPr>
            <a:xfrm>
              <a:off x="8049773" y="2498374"/>
              <a:ext cx="1414731" cy="145560"/>
            </a:xfrm>
            <a:prstGeom prst="rect">
              <a:avLst/>
            </a:prstGeom>
            <a:solidFill>
              <a:srgbClr val="0065BD"/>
            </a:solidFill>
            <a:ln w="12700">
              <a:noFill/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F31A24A-8BC6-078E-D3A1-ED405EB45366}"/>
                </a:ext>
              </a:extLst>
            </p:cNvPr>
            <p:cNvGrpSpPr/>
            <p:nvPr/>
          </p:nvGrpSpPr>
          <p:grpSpPr>
            <a:xfrm>
              <a:off x="8053625" y="1053770"/>
              <a:ext cx="3720455" cy="1440964"/>
              <a:chOff x="8324896" y="1055703"/>
              <a:chExt cx="3441648" cy="1440964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FAAEA4B5-EC19-4563-617B-B3962D3C402F}"/>
                  </a:ext>
                </a:extLst>
              </p:cNvPr>
              <p:cNvSpPr/>
              <p:nvPr/>
            </p:nvSpPr>
            <p:spPr>
              <a:xfrm>
                <a:off x="8324896" y="1055703"/>
                <a:ext cx="3441648" cy="1440964"/>
              </a:xfrm>
              <a:prstGeom prst="rect">
                <a:avLst/>
              </a:prstGeom>
              <a:noFill/>
              <a:ln w="12700">
                <a:solidFill>
                  <a:srgbClr val="0065BD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E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endParaRPr>
              </a:p>
            </p:txBody>
          </p:sp>
          <p:sp>
            <p:nvSpPr>
              <p:cNvPr id="38" name="Chevron 4">
                <a:extLst>
                  <a:ext uri="{FF2B5EF4-FFF2-40B4-BE49-F238E27FC236}">
                    <a16:creationId xmlns:a16="http://schemas.microsoft.com/office/drawing/2014/main" id="{1D5FCA2D-5AAC-8485-DDD4-C6488F781C3A}"/>
                  </a:ext>
                </a:extLst>
              </p:cNvPr>
              <p:cNvSpPr txBox="1"/>
              <p:nvPr/>
            </p:nvSpPr>
            <p:spPr>
              <a:xfrm>
                <a:off x="8324896" y="1055703"/>
                <a:ext cx="3441648" cy="207368"/>
              </a:xfrm>
              <a:prstGeom prst="rect">
                <a:avLst/>
              </a:prstGeom>
              <a:solidFill>
                <a:srgbClr val="0065BD"/>
              </a:solidFill>
              <a:ln w="12700">
                <a:solidFill>
                  <a:srgbClr val="0065BD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145" tIns="17145" rIns="17145" bIns="17145" numCol="1" spcCol="1270" anchor="ctr" anchorCtr="0">
                <a:noAutofit/>
              </a:bodyPr>
              <a:lstStyle/>
              <a:p>
                <a:pPr marL="0" marR="0" lvl="0" indent="0" algn="l" defTabSz="120015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 Error Correction</a:t>
                </a:r>
              </a:p>
            </p:txBody>
          </p:sp>
          <p:sp>
            <p:nvSpPr>
              <p:cNvPr id="39" name="Chevron 4">
                <a:extLst>
                  <a:ext uri="{FF2B5EF4-FFF2-40B4-BE49-F238E27FC236}">
                    <a16:creationId xmlns:a16="http://schemas.microsoft.com/office/drawing/2014/main" id="{14892886-20B9-CD48-17BA-0C58B95D191E}"/>
                  </a:ext>
                </a:extLst>
              </p:cNvPr>
              <p:cNvSpPr txBox="1"/>
              <p:nvPr/>
            </p:nvSpPr>
            <p:spPr>
              <a:xfrm>
                <a:off x="8415970" y="1368969"/>
                <a:ext cx="2424689" cy="1127697"/>
              </a:xfrm>
              <a:prstGeom prst="rect">
                <a:avLst/>
              </a:prstGeom>
              <a:noFill/>
              <a:ln w="7620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145" tIns="17145" rIns="17145" bIns="17145" numCol="1" spcCol="1270" anchor="t" anchorCtr="0">
                <a:noAutofit/>
              </a:bodyPr>
              <a:lstStyle/>
              <a:p>
                <a:pPr marL="285750" marR="0" lvl="0" indent="-285750" algn="l" defTabSz="120015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Decoding algorithms</a:t>
                </a:r>
              </a:p>
              <a:p>
                <a:pPr marL="285750" marR="0" lvl="0" indent="-285750" algn="l" defTabSz="120015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Fault-tolerant state preparation</a:t>
                </a:r>
              </a:p>
              <a:p>
                <a:pPr marL="285750" marR="0" lvl="0" indent="-285750" algn="l" defTabSz="120015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Automated code construction and numerical simulations</a:t>
                </a:r>
              </a:p>
            </p:txBody>
          </p:sp>
        </p:grp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6398D94-4922-32E5-99A8-51CB575C9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810928" y="1460244"/>
              <a:ext cx="864542" cy="864542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B720451-348A-74D7-563B-4FF46C5D617F}"/>
              </a:ext>
            </a:extLst>
          </p:cNvPr>
          <p:cNvGrpSpPr/>
          <p:nvPr/>
        </p:nvGrpSpPr>
        <p:grpSpPr>
          <a:xfrm>
            <a:off x="3260858" y="1053770"/>
            <a:ext cx="4562664" cy="1600452"/>
            <a:chOff x="3260858" y="1053770"/>
            <a:chExt cx="4562664" cy="1600452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A387C4A-725C-40C2-1CB4-EB48B68E03C4}"/>
                </a:ext>
              </a:extLst>
            </p:cNvPr>
            <p:cNvSpPr/>
            <p:nvPr/>
          </p:nvSpPr>
          <p:spPr>
            <a:xfrm>
              <a:off x="4249888" y="2491095"/>
              <a:ext cx="1414731" cy="163127"/>
            </a:xfrm>
            <a:prstGeom prst="rect">
              <a:avLst/>
            </a:prstGeom>
            <a:solidFill>
              <a:srgbClr val="0065BD"/>
            </a:solidFill>
            <a:ln w="12700">
              <a:noFill/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AAD7584F-F1A8-0BC9-8867-608F9324F48D}"/>
                </a:ext>
              </a:extLst>
            </p:cNvPr>
            <p:cNvGrpSpPr/>
            <p:nvPr/>
          </p:nvGrpSpPr>
          <p:grpSpPr>
            <a:xfrm>
              <a:off x="3260858" y="1053770"/>
              <a:ext cx="4562664" cy="1440964"/>
              <a:chOff x="3205688" y="1055703"/>
              <a:chExt cx="4841200" cy="1440964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8C494056-4F65-9AD4-F9F8-232F736AD985}"/>
                  </a:ext>
                </a:extLst>
              </p:cNvPr>
              <p:cNvSpPr/>
              <p:nvPr/>
            </p:nvSpPr>
            <p:spPr>
              <a:xfrm>
                <a:off x="3205688" y="1055703"/>
                <a:ext cx="4841200" cy="1440964"/>
              </a:xfrm>
              <a:prstGeom prst="rect">
                <a:avLst/>
              </a:prstGeom>
              <a:noFill/>
              <a:ln w="12700">
                <a:solidFill>
                  <a:srgbClr val="0065BD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endParaRPr>
              </a:p>
            </p:txBody>
          </p:sp>
          <p:sp>
            <p:nvSpPr>
              <p:cNvPr id="58" name="Chevron 4">
                <a:extLst>
                  <a:ext uri="{FF2B5EF4-FFF2-40B4-BE49-F238E27FC236}">
                    <a16:creationId xmlns:a16="http://schemas.microsoft.com/office/drawing/2014/main" id="{4A9DA999-6D0E-E306-3791-F747646940B8}"/>
                  </a:ext>
                </a:extLst>
              </p:cNvPr>
              <p:cNvSpPr txBox="1"/>
              <p:nvPr/>
            </p:nvSpPr>
            <p:spPr>
              <a:xfrm>
                <a:off x="3205688" y="1055703"/>
                <a:ext cx="4841200" cy="207368"/>
              </a:xfrm>
              <a:prstGeom prst="rect">
                <a:avLst/>
              </a:prstGeom>
              <a:solidFill>
                <a:srgbClr val="0065BD"/>
              </a:solidFill>
              <a:ln w="12700">
                <a:solidFill>
                  <a:srgbClr val="0065BD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145" tIns="17145" rIns="17145" bIns="17145" numCol="1" spcCol="1270" anchor="ctr" anchorCtr="0">
                <a:noAutofit/>
              </a:bodyPr>
              <a:lstStyle/>
              <a:p>
                <a:pPr marL="0" marR="0" lvl="0" indent="0" algn="l" defTabSz="120015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 Compilation</a:t>
                </a:r>
              </a:p>
            </p:txBody>
          </p:sp>
        </p:grp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E4FAEB0B-32CB-AD48-5B19-7D06D4D403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r="50481"/>
            <a:stretch/>
          </p:blipFill>
          <p:spPr>
            <a:xfrm>
              <a:off x="6457240" y="1293191"/>
              <a:ext cx="866372" cy="421165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51E6FC69-BDAE-7580-9209-FE87A2931A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r="30317"/>
            <a:stretch/>
          </p:blipFill>
          <p:spPr>
            <a:xfrm>
              <a:off x="5931564" y="2048983"/>
              <a:ext cx="1816930" cy="378834"/>
            </a:xfrm>
            <a:prstGeom prst="rect">
              <a:avLst/>
            </a:prstGeom>
          </p:spPr>
        </p:pic>
        <p:sp>
          <p:nvSpPr>
            <p:cNvPr id="48" name="Chevron 47">
              <a:extLst>
                <a:ext uri="{FF2B5EF4-FFF2-40B4-BE49-F238E27FC236}">
                  <a16:creationId xmlns:a16="http://schemas.microsoft.com/office/drawing/2014/main" id="{FA64BD0C-979D-D409-6537-3D102B65E479}"/>
                </a:ext>
              </a:extLst>
            </p:cNvPr>
            <p:cNvSpPr/>
            <p:nvPr/>
          </p:nvSpPr>
          <p:spPr>
            <a:xfrm rot="5400000">
              <a:off x="6864172" y="1708122"/>
              <a:ext cx="134859" cy="303487"/>
            </a:xfrm>
            <a:prstGeom prst="chevron">
              <a:avLst/>
            </a:prstGeom>
            <a:solidFill>
              <a:srgbClr val="0065BD"/>
            </a:solidFill>
            <a:ln w="76200">
              <a:solidFill>
                <a:srgbClr val="0065BD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49" name="Chevron 4">
              <a:extLst>
                <a:ext uri="{FF2B5EF4-FFF2-40B4-BE49-F238E27FC236}">
                  <a16:creationId xmlns:a16="http://schemas.microsoft.com/office/drawing/2014/main" id="{86854C84-EBFD-DD03-F60E-F38D30CBA965}"/>
                </a:ext>
              </a:extLst>
            </p:cNvPr>
            <p:cNvSpPr txBox="1"/>
            <p:nvPr/>
          </p:nvSpPr>
          <p:spPr>
            <a:xfrm>
              <a:off x="3346691" y="1366310"/>
              <a:ext cx="3190739" cy="1128424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285750" marR="0" lvl="0" indent="-285750" algn="l" defTabSz="12001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Automatic device selection</a:t>
              </a:r>
            </a:p>
            <a:p>
              <a:pPr marL="285750" marR="0" lvl="0" indent="-285750" algn="l" defTabSz="12001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Compiler optimization</a:t>
              </a:r>
            </a:p>
            <a:p>
              <a:pPr marL="285750" marR="0" lvl="0" indent="-285750" algn="l" defTabSz="12001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Technology-specific compilation</a:t>
              </a:r>
            </a:p>
            <a:p>
              <a:pPr marL="285750" marR="0" lvl="0" indent="-285750" algn="l" defTabSz="12001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Reversible synthesis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457A831-66D6-3621-7AE8-1B1D795A25A9}"/>
              </a:ext>
            </a:extLst>
          </p:cNvPr>
          <p:cNvGrpSpPr/>
          <p:nvPr/>
        </p:nvGrpSpPr>
        <p:grpSpPr>
          <a:xfrm>
            <a:off x="9146231" y="3445791"/>
            <a:ext cx="2627849" cy="1593185"/>
            <a:chOff x="9146231" y="3405599"/>
            <a:chExt cx="2627849" cy="1593185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16EB919F-D000-49AB-D957-F7E8A57E6623}"/>
                </a:ext>
              </a:extLst>
            </p:cNvPr>
            <p:cNvGrpSpPr/>
            <p:nvPr/>
          </p:nvGrpSpPr>
          <p:grpSpPr>
            <a:xfrm>
              <a:off x="9146231" y="3405599"/>
              <a:ext cx="2627849" cy="1593185"/>
              <a:chOff x="9146231" y="3405599"/>
              <a:chExt cx="2627849" cy="1593185"/>
            </a:xfrm>
          </p:grpSpPr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4C887F79-7C60-D1CA-0BE6-7EB8F0CC3A16}"/>
                  </a:ext>
                </a:extLst>
              </p:cNvPr>
              <p:cNvGrpSpPr/>
              <p:nvPr/>
            </p:nvGrpSpPr>
            <p:grpSpPr>
              <a:xfrm>
                <a:off x="9146231" y="3511497"/>
                <a:ext cx="2621112" cy="1487287"/>
                <a:chOff x="9138097" y="3509183"/>
                <a:chExt cx="2621112" cy="1487287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9069C71E-2AFC-DB70-AC1A-6BE2E56A4F09}"/>
                    </a:ext>
                  </a:extLst>
                </p:cNvPr>
                <p:cNvSpPr/>
                <p:nvPr/>
              </p:nvSpPr>
              <p:spPr>
                <a:xfrm>
                  <a:off x="9138097" y="3509183"/>
                  <a:ext cx="2621112" cy="1487287"/>
                </a:xfrm>
                <a:prstGeom prst="rect">
                  <a:avLst/>
                </a:prstGeom>
                <a:noFill/>
                <a:ln w="12700">
                  <a:solidFill>
                    <a:srgbClr val="0065BD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DE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endParaRPr>
                </a:p>
              </p:txBody>
            </p:sp>
            <p:sp>
              <p:nvSpPr>
                <p:cNvPr id="65" name="Chevron 4">
                  <a:extLst>
                    <a:ext uri="{FF2B5EF4-FFF2-40B4-BE49-F238E27FC236}">
                      <a16:creationId xmlns:a16="http://schemas.microsoft.com/office/drawing/2014/main" id="{745B0970-3156-8EF5-20E0-C796D6A54D82}"/>
                    </a:ext>
                  </a:extLst>
                </p:cNvPr>
                <p:cNvSpPr txBox="1"/>
                <p:nvPr/>
              </p:nvSpPr>
              <p:spPr>
                <a:xfrm>
                  <a:off x="9138097" y="3509184"/>
                  <a:ext cx="2621112" cy="207368"/>
                </a:xfrm>
                <a:prstGeom prst="rect">
                  <a:avLst/>
                </a:prstGeom>
                <a:solidFill>
                  <a:srgbClr val="0065BD"/>
                </a:solidFill>
                <a:ln w="12700">
                  <a:solidFill>
                    <a:srgbClr val="0065BD"/>
                  </a:solidFill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7145" tIns="17145" rIns="17145" bIns="17145" numCol="1" spcCol="1270" anchor="ctr" anchorCtr="0">
                  <a:noAutofit/>
                </a:bodyPr>
                <a:lstStyle/>
                <a:p>
                  <a:pPr marL="0" marR="0" lvl="0" indent="0" algn="l" defTabSz="1200150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 Hardware</a:t>
                  </a:r>
                </a:p>
              </p:txBody>
            </p:sp>
            <p:sp>
              <p:nvSpPr>
                <p:cNvPr id="66" name="Chevron 4">
                  <a:extLst>
                    <a:ext uri="{FF2B5EF4-FFF2-40B4-BE49-F238E27FC236}">
                      <a16:creationId xmlns:a16="http://schemas.microsoft.com/office/drawing/2014/main" id="{11E15A04-4703-1FE0-6E55-84DFCAF5CB3A}"/>
                    </a:ext>
                  </a:extLst>
                </p:cNvPr>
                <p:cNvSpPr txBox="1"/>
                <p:nvPr/>
              </p:nvSpPr>
              <p:spPr>
                <a:xfrm>
                  <a:off x="9229171" y="3821097"/>
                  <a:ext cx="2441262" cy="1129051"/>
                </a:xfrm>
                <a:prstGeom prst="rect">
                  <a:avLst/>
                </a:prstGeom>
                <a:noFill/>
                <a:ln w="7620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7145" tIns="17145" rIns="17145" bIns="17145" numCol="1" spcCol="1270" anchor="t" anchorCtr="0">
                  <a:noAutofit/>
                </a:bodyPr>
                <a:lstStyle/>
                <a:p>
                  <a:pPr marL="285750" marR="0" lvl="0" indent="-285750" algn="l" defTabSz="1200150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Application specific physical design for superconducting platform</a:t>
                  </a:r>
                </a:p>
              </p:txBody>
            </p:sp>
          </p:grp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005A9D93-6DFE-1BD5-EEC0-D9770266394A}"/>
                  </a:ext>
                </a:extLst>
              </p:cNvPr>
              <p:cNvSpPr/>
              <p:nvPr/>
            </p:nvSpPr>
            <p:spPr>
              <a:xfrm>
                <a:off x="9936000" y="3405599"/>
                <a:ext cx="1838080" cy="128905"/>
              </a:xfrm>
              <a:prstGeom prst="rect">
                <a:avLst/>
              </a:prstGeom>
              <a:solidFill>
                <a:srgbClr val="0065BD"/>
              </a:solidFill>
              <a:ln w="12700">
                <a:noFill/>
              </a:ln>
              <a:effectLst>
                <a:glow>
                  <a:schemeClr val="accent1"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endParaRPr>
              </a:p>
            </p:txBody>
          </p:sp>
        </p:grpSp>
        <p:pic>
          <p:nvPicPr>
            <p:cNvPr id="61" name="Picture 60" descr="A picture containing diagram, screenshot, line, text&#10;&#10;Description automatically generated">
              <a:extLst>
                <a:ext uri="{FF2B5EF4-FFF2-40B4-BE49-F238E27FC236}">
                  <a16:creationId xmlns:a16="http://schemas.microsoft.com/office/drawing/2014/main" id="{AB1B3DB1-C85E-C15A-A2DE-EDFF98241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706" b="28967"/>
            <a:stretch/>
          </p:blipFill>
          <p:spPr>
            <a:xfrm>
              <a:off x="9997522" y="4429688"/>
              <a:ext cx="999136" cy="489460"/>
            </a:xfrm>
            <a:prstGeom prst="rect">
              <a:avLst/>
            </a:prstGeom>
            <a:ln w="6350">
              <a:solidFill>
                <a:srgbClr val="0065BD"/>
              </a:solidFill>
            </a:ln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5F62E25-0CB0-CF69-DBCD-400A30AD6CE9}"/>
              </a:ext>
            </a:extLst>
          </p:cNvPr>
          <p:cNvGrpSpPr/>
          <p:nvPr/>
        </p:nvGrpSpPr>
        <p:grpSpPr>
          <a:xfrm>
            <a:off x="425455" y="3445791"/>
            <a:ext cx="5637079" cy="1593187"/>
            <a:chOff x="425455" y="3405599"/>
            <a:chExt cx="5637079" cy="1593187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CB08084-415B-EFD1-3C06-3AE00EB9D724}"/>
                </a:ext>
              </a:extLst>
            </p:cNvPr>
            <p:cNvSpPr/>
            <p:nvPr/>
          </p:nvSpPr>
          <p:spPr>
            <a:xfrm>
              <a:off x="2336315" y="3405599"/>
              <a:ext cx="1414731" cy="130008"/>
            </a:xfrm>
            <a:prstGeom prst="rect">
              <a:avLst/>
            </a:prstGeom>
            <a:solidFill>
              <a:srgbClr val="0065BD"/>
            </a:solidFill>
            <a:ln w="12700">
              <a:noFill/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602FDE0-906F-6DA3-5FBA-C4F1815F4316}"/>
                </a:ext>
              </a:extLst>
            </p:cNvPr>
            <p:cNvGrpSpPr/>
            <p:nvPr/>
          </p:nvGrpSpPr>
          <p:grpSpPr>
            <a:xfrm>
              <a:off x="425455" y="3511497"/>
              <a:ext cx="5530866" cy="1487289"/>
              <a:chOff x="432791" y="3513812"/>
              <a:chExt cx="5725578" cy="1440964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6371CADA-709F-1207-24CA-E2FFFFB1EC44}"/>
                  </a:ext>
                </a:extLst>
              </p:cNvPr>
              <p:cNvSpPr/>
              <p:nvPr/>
            </p:nvSpPr>
            <p:spPr>
              <a:xfrm>
                <a:off x="432791" y="3513812"/>
                <a:ext cx="5725578" cy="1440964"/>
              </a:xfrm>
              <a:prstGeom prst="rect">
                <a:avLst/>
              </a:prstGeom>
              <a:noFill/>
              <a:ln w="12700">
                <a:solidFill>
                  <a:srgbClr val="0065BD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endParaRPr>
              </a:p>
            </p:txBody>
          </p:sp>
          <p:sp>
            <p:nvSpPr>
              <p:cNvPr id="73" name="Chevron 4">
                <a:extLst>
                  <a:ext uri="{FF2B5EF4-FFF2-40B4-BE49-F238E27FC236}">
                    <a16:creationId xmlns:a16="http://schemas.microsoft.com/office/drawing/2014/main" id="{D3EC6FCD-3600-51A1-4122-7605B0B2116C}"/>
                  </a:ext>
                </a:extLst>
              </p:cNvPr>
              <p:cNvSpPr txBox="1"/>
              <p:nvPr/>
            </p:nvSpPr>
            <p:spPr>
              <a:xfrm>
                <a:off x="432791" y="3513812"/>
                <a:ext cx="5725578" cy="207368"/>
              </a:xfrm>
              <a:prstGeom prst="rect">
                <a:avLst/>
              </a:prstGeom>
              <a:solidFill>
                <a:srgbClr val="0065BD"/>
              </a:solidFill>
              <a:ln w="12700">
                <a:solidFill>
                  <a:srgbClr val="0065BD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145" tIns="17145" rIns="17145" bIns="17145" numCol="1" spcCol="1270" anchor="ctr" anchorCtr="0">
                <a:noAutofit/>
              </a:bodyPr>
              <a:lstStyle/>
              <a:p>
                <a:pPr marL="0" marR="0" lvl="0" indent="0" algn="l" defTabSz="120015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 Simulation</a:t>
                </a:r>
              </a:p>
            </p:txBody>
          </p:sp>
        </p:grpSp>
        <p:sp>
          <p:nvSpPr>
            <p:cNvPr id="70" name="Chevron 4">
              <a:extLst>
                <a:ext uri="{FF2B5EF4-FFF2-40B4-BE49-F238E27FC236}">
                  <a16:creationId xmlns:a16="http://schemas.microsoft.com/office/drawing/2014/main" id="{AEEDC94C-74C9-856A-7603-5A20861CF8EE}"/>
                </a:ext>
              </a:extLst>
            </p:cNvPr>
            <p:cNvSpPr txBox="1"/>
            <p:nvPr/>
          </p:nvSpPr>
          <p:spPr>
            <a:xfrm>
              <a:off x="513432" y="3823411"/>
              <a:ext cx="3540775" cy="1129052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285750" marR="0" lvl="0" indent="-285750" algn="l" defTabSz="12001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Classical simulation of quantum circuits based on decision diagrams</a:t>
              </a:r>
            </a:p>
            <a:p>
              <a:pPr marL="285750" marR="0" lvl="0" indent="-285750" algn="l" defTabSz="12001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Includes sampling, noise-aware simulation, Hybrid Schrödinger Feynman approaches, approximation strategies, expectation value computations, etc.</a:t>
              </a:r>
            </a:p>
            <a:p>
              <a:pPr marL="285750" marR="0" lvl="0" indent="-285750" algn="l" defTabSz="12001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pic>
          <p:nvPicPr>
            <p:cNvPr id="71" name="Graphic 70">
              <a:extLst>
                <a:ext uri="{FF2B5EF4-FFF2-40B4-BE49-F238E27FC236}">
                  <a16:creationId xmlns:a16="http://schemas.microsoft.com/office/drawing/2014/main" id="{EDA51A80-D221-470E-DEA5-9E3170F78B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 l="37993" t="9397" r="1629"/>
            <a:stretch/>
          </p:blipFill>
          <p:spPr>
            <a:xfrm>
              <a:off x="4062537" y="3871314"/>
              <a:ext cx="1999997" cy="994600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D4B037A5-06F2-A7E2-0787-127CB6660A6F}"/>
              </a:ext>
            </a:extLst>
          </p:cNvPr>
          <p:cNvGrpSpPr/>
          <p:nvPr/>
        </p:nvGrpSpPr>
        <p:grpSpPr>
          <a:xfrm>
            <a:off x="6143364" y="3445791"/>
            <a:ext cx="2914091" cy="1593188"/>
            <a:chOff x="6143364" y="3405599"/>
            <a:chExt cx="2914091" cy="1593188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01D2F413-74CD-45DE-AF57-BFD0C0F47B79}"/>
                </a:ext>
              </a:extLst>
            </p:cNvPr>
            <p:cNvGrpSpPr/>
            <p:nvPr/>
          </p:nvGrpSpPr>
          <p:grpSpPr>
            <a:xfrm>
              <a:off x="6148800" y="3511498"/>
              <a:ext cx="2815823" cy="1487288"/>
              <a:chOff x="6337677" y="3509184"/>
              <a:chExt cx="2621112" cy="1440964"/>
            </a:xfrm>
          </p:grpSpPr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0128C16E-80E0-3004-67B1-512AD4D6F7EE}"/>
                  </a:ext>
                </a:extLst>
              </p:cNvPr>
              <p:cNvSpPr/>
              <p:nvPr/>
            </p:nvSpPr>
            <p:spPr>
              <a:xfrm>
                <a:off x="6337677" y="3509184"/>
                <a:ext cx="2621112" cy="1440964"/>
              </a:xfrm>
              <a:prstGeom prst="rect">
                <a:avLst/>
              </a:prstGeom>
              <a:noFill/>
              <a:ln w="12700">
                <a:solidFill>
                  <a:srgbClr val="0065BD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E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endParaRPr>
              </a:p>
            </p:txBody>
          </p:sp>
          <p:sp>
            <p:nvSpPr>
              <p:cNvPr id="86" name="Chevron 4">
                <a:extLst>
                  <a:ext uri="{FF2B5EF4-FFF2-40B4-BE49-F238E27FC236}">
                    <a16:creationId xmlns:a16="http://schemas.microsoft.com/office/drawing/2014/main" id="{3410565E-4C93-E976-5F1A-77004EA698FF}"/>
                  </a:ext>
                </a:extLst>
              </p:cNvPr>
              <p:cNvSpPr txBox="1"/>
              <p:nvPr/>
            </p:nvSpPr>
            <p:spPr>
              <a:xfrm>
                <a:off x="6337677" y="3509184"/>
                <a:ext cx="2621112" cy="207368"/>
              </a:xfrm>
              <a:prstGeom prst="rect">
                <a:avLst/>
              </a:prstGeom>
              <a:solidFill>
                <a:srgbClr val="0065BD"/>
              </a:solidFill>
              <a:ln w="12700">
                <a:solidFill>
                  <a:srgbClr val="0065BD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145" tIns="17145" rIns="17145" bIns="17145" numCol="1" spcCol="1270" anchor="ctr" anchorCtr="0">
                <a:noAutofit/>
              </a:bodyPr>
              <a:lstStyle/>
              <a:p>
                <a:pPr marL="0" marR="0" lvl="0" indent="0" algn="l" defTabSz="120015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 Verification</a:t>
                </a:r>
              </a:p>
            </p:txBody>
          </p:sp>
        </p:grp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1FDF17C0-B191-50FB-F6FF-8514B376507C}"/>
                </a:ext>
              </a:extLst>
            </p:cNvPr>
            <p:cNvSpPr/>
            <p:nvPr/>
          </p:nvSpPr>
          <p:spPr>
            <a:xfrm>
              <a:off x="6143364" y="3405599"/>
              <a:ext cx="1414731" cy="105897"/>
            </a:xfrm>
            <a:prstGeom prst="rect">
              <a:avLst/>
            </a:prstGeom>
            <a:solidFill>
              <a:srgbClr val="0065BD"/>
            </a:solidFill>
            <a:ln w="12700">
              <a:noFill/>
            </a:ln>
            <a:effectLst>
              <a:glow>
                <a:schemeClr val="accent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1E3A7929-AADB-0861-6549-1B2E5F56FA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l="1" t="1" r="67446" b="-468"/>
            <a:stretch/>
          </p:blipFill>
          <p:spPr>
            <a:xfrm>
              <a:off x="6157130" y="4370537"/>
              <a:ext cx="845618" cy="628250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C8D83DA7-9250-B5FA-C837-0A8535130D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r="58736"/>
            <a:stretch/>
          </p:blipFill>
          <p:spPr>
            <a:xfrm>
              <a:off x="7437219" y="4417090"/>
              <a:ext cx="1429716" cy="503403"/>
            </a:xfrm>
            <a:prstGeom prst="rect">
              <a:avLst/>
            </a:prstGeom>
          </p:spPr>
        </p:pic>
        <p:pic>
          <p:nvPicPr>
            <p:cNvPr id="82" name="Graphic 81" descr="Question Mark with solid fill">
              <a:extLst>
                <a:ext uri="{FF2B5EF4-FFF2-40B4-BE49-F238E27FC236}">
                  <a16:creationId xmlns:a16="http://schemas.microsoft.com/office/drawing/2014/main" id="{331DDEAF-1EF1-C45D-164E-1B8C26AAF68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7111508" y="4382088"/>
              <a:ext cx="212104" cy="212104"/>
            </a:xfrm>
            <a:prstGeom prst="rect">
              <a:avLst/>
            </a:prstGeom>
          </p:spPr>
        </p:pic>
        <p:sp>
          <p:nvSpPr>
            <p:cNvPr id="83" name="Chevron 4">
              <a:extLst>
                <a:ext uri="{FF2B5EF4-FFF2-40B4-BE49-F238E27FC236}">
                  <a16:creationId xmlns:a16="http://schemas.microsoft.com/office/drawing/2014/main" id="{D7FFC5E4-9B93-3703-BAEB-59757EE9014D}"/>
                </a:ext>
              </a:extLst>
            </p:cNvPr>
            <p:cNvSpPr txBox="1"/>
            <p:nvPr/>
          </p:nvSpPr>
          <p:spPr>
            <a:xfrm>
              <a:off x="7053198" y="4536421"/>
              <a:ext cx="345840" cy="320952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65BD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=</a:t>
              </a:r>
            </a:p>
          </p:txBody>
        </p:sp>
        <p:sp>
          <p:nvSpPr>
            <p:cNvPr id="84" name="Chevron 4">
              <a:extLst>
                <a:ext uri="{FF2B5EF4-FFF2-40B4-BE49-F238E27FC236}">
                  <a16:creationId xmlns:a16="http://schemas.microsoft.com/office/drawing/2014/main" id="{7C6ED508-46B6-2EA3-D8F6-134418B1229B}"/>
                </a:ext>
              </a:extLst>
            </p:cNvPr>
            <p:cNvSpPr txBox="1"/>
            <p:nvPr/>
          </p:nvSpPr>
          <p:spPr>
            <a:xfrm>
              <a:off x="6246638" y="3823412"/>
              <a:ext cx="2810817" cy="613254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285750" marR="0" lvl="0" indent="-285750" algn="l" defTabSz="12001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Equivalence checking</a:t>
              </a:r>
            </a:p>
            <a:p>
              <a:pPr marL="285750" marR="0" lvl="0" indent="-285750" algn="l" defTabSz="12001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Verifying compilation results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9D4A779-FE12-42E2-4152-27A4A40CF208}"/>
              </a:ext>
            </a:extLst>
          </p:cNvPr>
          <p:cNvGrpSpPr/>
          <p:nvPr/>
        </p:nvGrpSpPr>
        <p:grpSpPr>
          <a:xfrm>
            <a:off x="420479" y="5147674"/>
            <a:ext cx="8544143" cy="1569401"/>
            <a:chOff x="420479" y="5087386"/>
            <a:chExt cx="8544143" cy="1569401"/>
          </a:xfrm>
        </p:grpSpPr>
        <p:sp>
          <p:nvSpPr>
            <p:cNvPr id="88" name="Rectangle 126">
              <a:extLst>
                <a:ext uri="{FF2B5EF4-FFF2-40B4-BE49-F238E27FC236}">
                  <a16:creationId xmlns:a16="http://schemas.microsoft.com/office/drawing/2014/main" id="{2F29E3F1-BD63-7B50-7FA8-525985D5C3B6}"/>
                </a:ext>
              </a:extLst>
            </p:cNvPr>
            <p:cNvSpPr/>
            <p:nvPr/>
          </p:nvSpPr>
          <p:spPr>
            <a:xfrm>
              <a:off x="420479" y="5087386"/>
              <a:ext cx="8544143" cy="1569401"/>
            </a:xfrm>
            <a:prstGeom prst="rect">
              <a:avLst/>
            </a:prstGeom>
            <a:noFill/>
            <a:ln w="12700">
              <a:solidFill>
                <a:srgbClr val="0065B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E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85499C4C-2BC4-8394-E012-8090BD33730B}"/>
                </a:ext>
              </a:extLst>
            </p:cNvPr>
            <p:cNvGrpSpPr/>
            <p:nvPr/>
          </p:nvGrpSpPr>
          <p:grpSpPr>
            <a:xfrm>
              <a:off x="516530" y="5479244"/>
              <a:ext cx="8163129" cy="992738"/>
              <a:chOff x="516530" y="5479244"/>
              <a:chExt cx="8163129" cy="992738"/>
            </a:xfrm>
          </p:grpSpPr>
          <p:sp>
            <p:nvSpPr>
              <p:cNvPr id="91" name="Chevron 4">
                <a:extLst>
                  <a:ext uri="{FF2B5EF4-FFF2-40B4-BE49-F238E27FC236}">
                    <a16:creationId xmlns:a16="http://schemas.microsoft.com/office/drawing/2014/main" id="{BB40387E-17B0-547C-26C5-A7DF0E3AA240}"/>
                  </a:ext>
                </a:extLst>
              </p:cNvPr>
              <p:cNvSpPr txBox="1"/>
              <p:nvPr/>
            </p:nvSpPr>
            <p:spPr>
              <a:xfrm>
                <a:off x="516530" y="5491690"/>
                <a:ext cx="3225803" cy="980292"/>
              </a:xfrm>
              <a:prstGeom prst="rect">
                <a:avLst/>
              </a:prstGeom>
              <a:noFill/>
              <a:ln w="7620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7145" tIns="17145" rIns="17145" bIns="17145" numCol="1" spcCol="1270" anchor="t" anchorCtr="0">
                <a:noAutofit/>
              </a:bodyPr>
              <a:lstStyle/>
              <a:p>
                <a:pPr marL="285750" marR="0" lvl="0" indent="-285750" algn="l" defTabSz="120015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Efficient data structures </a:t>
                </a:r>
              </a:p>
              <a:p>
                <a:pPr marL="285750" marR="0" lvl="0" indent="-285750" algn="l" defTabSz="120015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Dedicated core methods (optimal and heuristic)</a:t>
                </a:r>
              </a:p>
              <a:p>
                <a:pPr marL="285750" marR="0" lvl="0" indent="-285750" algn="l" defTabSz="120015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Based on C++ and Python</a:t>
                </a:r>
              </a:p>
            </p:txBody>
          </p:sp>
          <p:grpSp>
            <p:nvGrpSpPr>
              <p:cNvPr id="92" name="Group 136">
                <a:extLst>
                  <a:ext uri="{FF2B5EF4-FFF2-40B4-BE49-F238E27FC236}">
                    <a16:creationId xmlns:a16="http://schemas.microsoft.com/office/drawing/2014/main" id="{DD0115C2-3963-CB26-7141-84E9FC76C1BF}"/>
                  </a:ext>
                </a:extLst>
              </p:cNvPr>
              <p:cNvGrpSpPr/>
              <p:nvPr/>
            </p:nvGrpSpPr>
            <p:grpSpPr>
              <a:xfrm>
                <a:off x="3751416" y="5479244"/>
                <a:ext cx="1417615" cy="396429"/>
                <a:chOff x="5436000" y="3885205"/>
                <a:chExt cx="1417615" cy="396429"/>
              </a:xfrm>
            </p:grpSpPr>
            <p:pic>
              <p:nvPicPr>
                <p:cNvPr id="123" name="Graphic 134" descr="Decision chart with solid fill">
                  <a:extLst>
                    <a:ext uri="{FF2B5EF4-FFF2-40B4-BE49-F238E27FC236}">
                      <a16:creationId xmlns:a16="http://schemas.microsoft.com/office/drawing/2014/main" id="{BA7397D5-7B9F-AE3E-8009-740AF615B2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36000" y="3885419"/>
                  <a:ext cx="396000" cy="396000"/>
                </a:xfrm>
                <a:prstGeom prst="rect">
                  <a:avLst/>
                </a:prstGeom>
              </p:spPr>
            </p:pic>
            <p:sp>
              <p:nvSpPr>
                <p:cNvPr id="124" name="Chevron 4">
                  <a:extLst>
                    <a:ext uri="{FF2B5EF4-FFF2-40B4-BE49-F238E27FC236}">
                      <a16:creationId xmlns:a16="http://schemas.microsoft.com/office/drawing/2014/main" id="{008F1586-E079-1CD3-2613-867E6D5229BE}"/>
                    </a:ext>
                  </a:extLst>
                </p:cNvPr>
                <p:cNvSpPr txBox="1"/>
                <p:nvPr/>
              </p:nvSpPr>
              <p:spPr>
                <a:xfrm>
                  <a:off x="5841083" y="3885205"/>
                  <a:ext cx="1012532" cy="396429"/>
                </a:xfrm>
                <a:prstGeom prst="rect">
                  <a:avLst/>
                </a:prstGeom>
                <a:noFill/>
                <a:ln w="7620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7145" tIns="17145" rIns="17145" bIns="17145" numCol="1" spcCol="1270" anchor="ctr" anchorCtr="0">
                  <a:noAutofit/>
                </a:bodyPr>
                <a:lstStyle/>
                <a:p>
                  <a:pPr marL="0" marR="0" lvl="0" indent="0" algn="ctr" defTabSz="1200150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Decision</a:t>
                  </a:r>
                </a:p>
                <a:p>
                  <a:pPr marL="0" marR="0" lvl="0" indent="0" algn="ctr" defTabSz="1200150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Diagrams</a:t>
                  </a:r>
                </a:p>
              </p:txBody>
            </p:sp>
          </p:grpSp>
          <p:grpSp>
            <p:nvGrpSpPr>
              <p:cNvPr id="93" name="Group 137">
                <a:extLst>
                  <a:ext uri="{FF2B5EF4-FFF2-40B4-BE49-F238E27FC236}">
                    <a16:creationId xmlns:a16="http://schemas.microsoft.com/office/drawing/2014/main" id="{B8D3559E-9CC6-3023-7743-4D671AF7A3F2}"/>
                  </a:ext>
                </a:extLst>
              </p:cNvPr>
              <p:cNvGrpSpPr/>
              <p:nvPr/>
            </p:nvGrpSpPr>
            <p:grpSpPr>
              <a:xfrm>
                <a:off x="5506730" y="5479244"/>
                <a:ext cx="1417615" cy="396429"/>
                <a:chOff x="5436000" y="3885205"/>
                <a:chExt cx="1417615" cy="396429"/>
              </a:xfrm>
            </p:grpSpPr>
            <p:pic>
              <p:nvPicPr>
                <p:cNvPr id="121" name="Graphic 138">
                  <a:extLst>
                    <a:ext uri="{FF2B5EF4-FFF2-40B4-BE49-F238E27FC236}">
                      <a16:creationId xmlns:a16="http://schemas.microsoft.com/office/drawing/2014/main" id="{28C99864-26A6-5B71-2571-6F75564A6A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rcRect/>
                <a:stretch/>
              </p:blipFill>
              <p:spPr>
                <a:xfrm>
                  <a:off x="5436000" y="3885419"/>
                  <a:ext cx="396000" cy="396000"/>
                </a:xfrm>
                <a:prstGeom prst="rect">
                  <a:avLst/>
                </a:prstGeom>
              </p:spPr>
            </p:pic>
            <p:sp>
              <p:nvSpPr>
                <p:cNvPr id="122" name="Chevron 4">
                  <a:extLst>
                    <a:ext uri="{FF2B5EF4-FFF2-40B4-BE49-F238E27FC236}">
                      <a16:creationId xmlns:a16="http://schemas.microsoft.com/office/drawing/2014/main" id="{63AF5DA9-ADCF-C9FA-6CF5-25BA8E1E093B}"/>
                    </a:ext>
                  </a:extLst>
                </p:cNvPr>
                <p:cNvSpPr txBox="1"/>
                <p:nvPr/>
              </p:nvSpPr>
              <p:spPr>
                <a:xfrm>
                  <a:off x="5841083" y="3885205"/>
                  <a:ext cx="1012532" cy="396429"/>
                </a:xfrm>
                <a:prstGeom prst="rect">
                  <a:avLst/>
                </a:prstGeom>
                <a:noFill/>
                <a:ln w="7620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7145" tIns="17145" rIns="17145" bIns="17145" numCol="1" spcCol="1270" anchor="ctr" anchorCtr="0">
                  <a:noAutofit/>
                </a:bodyPr>
                <a:lstStyle/>
                <a:p>
                  <a:pPr marL="0" marR="0" lvl="0" indent="0" algn="ctr" defTabSz="1200150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Tensor </a:t>
                  </a:r>
                </a:p>
                <a:p>
                  <a:pPr marL="0" marR="0" lvl="0" indent="0" algn="ctr" defTabSz="1200150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Networks</a:t>
                  </a:r>
                </a:p>
              </p:txBody>
            </p:sp>
          </p:grpSp>
          <p:grpSp>
            <p:nvGrpSpPr>
              <p:cNvPr id="97" name="Group 140">
                <a:extLst>
                  <a:ext uri="{FF2B5EF4-FFF2-40B4-BE49-F238E27FC236}">
                    <a16:creationId xmlns:a16="http://schemas.microsoft.com/office/drawing/2014/main" id="{0E7D1923-E51F-E30D-F5B3-AB273A584068}"/>
                  </a:ext>
                </a:extLst>
              </p:cNvPr>
              <p:cNvGrpSpPr/>
              <p:nvPr/>
            </p:nvGrpSpPr>
            <p:grpSpPr>
              <a:xfrm>
                <a:off x="7262044" y="5479244"/>
                <a:ext cx="1417615" cy="396429"/>
                <a:chOff x="5436000" y="3885205"/>
                <a:chExt cx="1417615" cy="396429"/>
              </a:xfrm>
            </p:grpSpPr>
            <p:pic>
              <p:nvPicPr>
                <p:cNvPr id="119" name="Graphic 141">
                  <a:extLst>
                    <a:ext uri="{FF2B5EF4-FFF2-40B4-BE49-F238E27FC236}">
                      <a16:creationId xmlns:a16="http://schemas.microsoft.com/office/drawing/2014/main" id="{094FC70C-97DF-FFD6-4F22-F5B18F5678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22"/>
                    </a:ext>
                  </a:extLst>
                </a:blip>
                <a:srcRect/>
                <a:stretch/>
              </p:blipFill>
              <p:spPr>
                <a:xfrm>
                  <a:off x="5436000" y="3885419"/>
                  <a:ext cx="396000" cy="396000"/>
                </a:xfrm>
                <a:prstGeom prst="rect">
                  <a:avLst/>
                </a:prstGeom>
              </p:spPr>
            </p:pic>
            <p:sp>
              <p:nvSpPr>
                <p:cNvPr id="120" name="Chevron 4">
                  <a:extLst>
                    <a:ext uri="{FF2B5EF4-FFF2-40B4-BE49-F238E27FC236}">
                      <a16:creationId xmlns:a16="http://schemas.microsoft.com/office/drawing/2014/main" id="{34BDFD30-609F-ACBE-A394-BFDCD38ED69C}"/>
                    </a:ext>
                  </a:extLst>
                </p:cNvPr>
                <p:cNvSpPr txBox="1"/>
                <p:nvPr/>
              </p:nvSpPr>
              <p:spPr>
                <a:xfrm>
                  <a:off x="5841083" y="3885205"/>
                  <a:ext cx="1012532" cy="396429"/>
                </a:xfrm>
                <a:prstGeom prst="rect">
                  <a:avLst/>
                </a:prstGeom>
                <a:noFill/>
                <a:ln w="7620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7145" tIns="17145" rIns="17145" bIns="17145" numCol="1" spcCol="1270" anchor="ctr" anchorCtr="0">
                  <a:noAutofit/>
                </a:bodyPr>
                <a:lstStyle/>
                <a:p>
                  <a:pPr marL="0" marR="0" lvl="0" indent="0" algn="ctr" defTabSz="1200150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ZX-Calculus</a:t>
                  </a:r>
                </a:p>
              </p:txBody>
            </p:sp>
          </p:grpSp>
          <p:grpSp>
            <p:nvGrpSpPr>
              <p:cNvPr id="101" name="Group 143">
                <a:extLst>
                  <a:ext uri="{FF2B5EF4-FFF2-40B4-BE49-F238E27FC236}">
                    <a16:creationId xmlns:a16="http://schemas.microsoft.com/office/drawing/2014/main" id="{5BC002C3-0951-3C59-7233-FF2B2C39E6EA}"/>
                  </a:ext>
                </a:extLst>
              </p:cNvPr>
              <p:cNvGrpSpPr/>
              <p:nvPr/>
            </p:nvGrpSpPr>
            <p:grpSpPr>
              <a:xfrm>
                <a:off x="3751416" y="6060051"/>
                <a:ext cx="1417615" cy="396429"/>
                <a:chOff x="5436000" y="3885205"/>
                <a:chExt cx="1417615" cy="396429"/>
              </a:xfrm>
            </p:grpSpPr>
            <p:pic>
              <p:nvPicPr>
                <p:cNvPr id="117" name="Graphic 144">
                  <a:extLst>
                    <a:ext uri="{FF2B5EF4-FFF2-40B4-BE49-F238E27FC236}">
                      <a16:creationId xmlns:a16="http://schemas.microsoft.com/office/drawing/2014/main" id="{CCCFD40C-5AAF-AE21-8342-C27E250DFD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23"/>
                    </a:ext>
                  </a:extLst>
                </a:blip>
                <a:srcRect/>
                <a:stretch/>
              </p:blipFill>
              <p:spPr>
                <a:xfrm>
                  <a:off x="5436000" y="3885419"/>
                  <a:ext cx="396000" cy="396000"/>
                </a:xfrm>
                <a:prstGeom prst="rect">
                  <a:avLst/>
                </a:prstGeom>
              </p:spPr>
            </p:pic>
            <p:sp>
              <p:nvSpPr>
                <p:cNvPr id="118" name="Chevron 4">
                  <a:extLst>
                    <a:ext uri="{FF2B5EF4-FFF2-40B4-BE49-F238E27FC236}">
                      <a16:creationId xmlns:a16="http://schemas.microsoft.com/office/drawing/2014/main" id="{F98B7B3A-6B09-93C3-CBAE-DCA9ABBF1811}"/>
                    </a:ext>
                  </a:extLst>
                </p:cNvPr>
                <p:cNvSpPr txBox="1"/>
                <p:nvPr/>
              </p:nvSpPr>
              <p:spPr>
                <a:xfrm>
                  <a:off x="5841083" y="3885205"/>
                  <a:ext cx="1012532" cy="396429"/>
                </a:xfrm>
                <a:prstGeom prst="rect">
                  <a:avLst/>
                </a:prstGeom>
                <a:noFill/>
                <a:ln w="7620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7145" tIns="17145" rIns="17145" bIns="17145" numCol="1" spcCol="1270" anchor="ctr" anchorCtr="0">
                  <a:noAutofit/>
                </a:bodyPr>
                <a:lstStyle/>
                <a:p>
                  <a:pPr marL="0" marR="0" lvl="0" indent="0" algn="ctr" defTabSz="1200150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SAT/SMT</a:t>
                  </a:r>
                </a:p>
                <a:p>
                  <a:pPr marL="0" marR="0" lvl="0" indent="0" algn="ctr" defTabSz="1200150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Solvers</a:t>
                  </a:r>
                </a:p>
              </p:txBody>
            </p:sp>
          </p:grpSp>
          <p:grpSp>
            <p:nvGrpSpPr>
              <p:cNvPr id="102" name="Group 146">
                <a:extLst>
                  <a:ext uri="{FF2B5EF4-FFF2-40B4-BE49-F238E27FC236}">
                    <a16:creationId xmlns:a16="http://schemas.microsoft.com/office/drawing/2014/main" id="{A71240AA-EDF5-C551-5EDD-EE24E43C158D}"/>
                  </a:ext>
                </a:extLst>
              </p:cNvPr>
              <p:cNvGrpSpPr/>
              <p:nvPr/>
            </p:nvGrpSpPr>
            <p:grpSpPr>
              <a:xfrm>
                <a:off x="5506730" y="6060051"/>
                <a:ext cx="1417615" cy="396429"/>
                <a:chOff x="5436000" y="3885205"/>
                <a:chExt cx="1417615" cy="396429"/>
              </a:xfrm>
            </p:grpSpPr>
            <p:pic>
              <p:nvPicPr>
                <p:cNvPr id="115" name="Graphic 147">
                  <a:extLst>
                    <a:ext uri="{FF2B5EF4-FFF2-40B4-BE49-F238E27FC236}">
                      <a16:creationId xmlns:a16="http://schemas.microsoft.com/office/drawing/2014/main" id="{512EC0F7-66FC-3588-7D71-D43AAC8C0C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rcRect/>
                <a:stretch/>
              </p:blipFill>
              <p:spPr>
                <a:xfrm>
                  <a:off x="5436000" y="3885419"/>
                  <a:ext cx="396000" cy="396000"/>
                </a:xfrm>
                <a:prstGeom prst="rect">
                  <a:avLst/>
                </a:prstGeom>
              </p:spPr>
            </p:pic>
            <p:sp>
              <p:nvSpPr>
                <p:cNvPr id="116" name="Chevron 4">
                  <a:extLst>
                    <a:ext uri="{FF2B5EF4-FFF2-40B4-BE49-F238E27FC236}">
                      <a16:creationId xmlns:a16="http://schemas.microsoft.com/office/drawing/2014/main" id="{3A9D53A8-A459-EE2C-F5B8-8B2E003B3E37}"/>
                    </a:ext>
                  </a:extLst>
                </p:cNvPr>
                <p:cNvSpPr txBox="1"/>
                <p:nvPr/>
              </p:nvSpPr>
              <p:spPr>
                <a:xfrm>
                  <a:off x="5841083" y="3885205"/>
                  <a:ext cx="1012532" cy="396429"/>
                </a:xfrm>
                <a:prstGeom prst="rect">
                  <a:avLst/>
                </a:prstGeom>
                <a:noFill/>
                <a:ln w="7620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7145" tIns="17145" rIns="17145" bIns="17145" numCol="1" spcCol="1270" anchor="ctr" anchorCtr="0">
                  <a:noAutofit/>
                </a:bodyPr>
                <a:lstStyle/>
                <a:p>
                  <a:pPr marL="0" marR="0" lvl="0" indent="0" algn="ctr" defTabSz="1200150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Machine Learning</a:t>
                  </a:r>
                </a:p>
              </p:txBody>
            </p:sp>
          </p:grpSp>
          <p:grpSp>
            <p:nvGrpSpPr>
              <p:cNvPr id="106" name="Group 149">
                <a:extLst>
                  <a:ext uri="{FF2B5EF4-FFF2-40B4-BE49-F238E27FC236}">
                    <a16:creationId xmlns:a16="http://schemas.microsoft.com/office/drawing/2014/main" id="{A37B4088-EAE7-7398-E24C-18160E5CB24A}"/>
                  </a:ext>
                </a:extLst>
              </p:cNvPr>
              <p:cNvGrpSpPr/>
              <p:nvPr/>
            </p:nvGrpSpPr>
            <p:grpSpPr>
              <a:xfrm>
                <a:off x="7262044" y="6060051"/>
                <a:ext cx="1417615" cy="396429"/>
                <a:chOff x="5436000" y="3885205"/>
                <a:chExt cx="1417615" cy="396429"/>
              </a:xfrm>
            </p:grpSpPr>
            <p:pic>
              <p:nvPicPr>
                <p:cNvPr id="110" name="Graphic 150">
                  <a:extLst>
                    <a:ext uri="{FF2B5EF4-FFF2-40B4-BE49-F238E27FC236}">
                      <a16:creationId xmlns:a16="http://schemas.microsoft.com/office/drawing/2014/main" id="{84DFD8DD-626F-5529-99C1-475D67AFA6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rcRect/>
                <a:stretch/>
              </p:blipFill>
              <p:spPr>
                <a:xfrm>
                  <a:off x="5436000" y="3885419"/>
                  <a:ext cx="396000" cy="396000"/>
                </a:xfrm>
                <a:prstGeom prst="rect">
                  <a:avLst/>
                </a:prstGeom>
              </p:spPr>
            </p:pic>
            <p:sp>
              <p:nvSpPr>
                <p:cNvPr id="114" name="Chevron 4">
                  <a:extLst>
                    <a:ext uri="{FF2B5EF4-FFF2-40B4-BE49-F238E27FC236}">
                      <a16:creationId xmlns:a16="http://schemas.microsoft.com/office/drawing/2014/main" id="{D8933ABC-2B89-EA8A-5C7E-E2F2BEDB6D6B}"/>
                    </a:ext>
                  </a:extLst>
                </p:cNvPr>
                <p:cNvSpPr txBox="1"/>
                <p:nvPr/>
              </p:nvSpPr>
              <p:spPr>
                <a:xfrm>
                  <a:off x="5841083" y="3885205"/>
                  <a:ext cx="1012532" cy="396429"/>
                </a:xfrm>
                <a:prstGeom prst="rect">
                  <a:avLst/>
                </a:prstGeom>
                <a:noFill/>
                <a:ln w="7620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7145" tIns="17145" rIns="17145" bIns="17145" numCol="1" spcCol="1270" anchor="ctr" anchorCtr="0">
                  <a:noAutofit/>
                </a:bodyPr>
                <a:lstStyle/>
                <a:p>
                  <a:pPr marL="0" marR="0" lvl="0" indent="0" algn="ctr" defTabSz="1200150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Heuristics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877195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0E3DCD8-4386-20E5-09C4-3E28DFD21BC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24" name="Graphic 423">
            <a:extLst>
              <a:ext uri="{FF2B5EF4-FFF2-40B4-BE49-F238E27FC236}">
                <a16:creationId xmlns:a16="http://schemas.microsoft.com/office/drawing/2014/main" id="{14D9F5E2-9F61-400D-BC0E-6C7A7AA846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303" t="53019" r="72249" b="-4049"/>
          <a:stretch/>
        </p:blipFill>
        <p:spPr bwMode="auto">
          <a:xfrm>
            <a:off x="2363489" y="3836633"/>
            <a:ext cx="612634" cy="488680"/>
          </a:xfrm>
          <a:prstGeom prst="rect">
            <a:avLst/>
          </a:prstGeom>
        </p:spPr>
      </p:pic>
      <p:sp>
        <p:nvSpPr>
          <p:cNvPr id="154" name="Content Placeholder 153">
            <a:extLst>
              <a:ext uri="{FF2B5EF4-FFF2-40B4-BE49-F238E27FC236}">
                <a16:creationId xmlns:a16="http://schemas.microsoft.com/office/drawing/2014/main" id="{E1AFD7E4-EC73-5B4B-71A2-64A30088CE1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25455" y="1127543"/>
            <a:ext cx="11345332" cy="5209761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1800" dirty="0">
                <a:latin typeface="Poppins" pitchFamily="2" charset="77"/>
                <a:cs typeface="Poppins" pitchFamily="2" charset="77"/>
              </a:rPr>
              <a:t>All tools are available as open-source repositories on GitHub under the MIT license</a:t>
            </a:r>
            <a:endParaRPr sz="1800" dirty="0">
              <a:latin typeface="Poppins" pitchFamily="2" charset="77"/>
              <a:cs typeface="Poppins" pitchFamily="2" charset="77"/>
            </a:endParaRPr>
          </a:p>
          <a:p>
            <a:pPr marL="0" indent="0">
              <a:buNone/>
              <a:defRPr/>
            </a:pPr>
            <a:endParaRPr lang="en-US" sz="18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B213508-0104-FC67-EF1F-062449E1FA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58CB1E-F828-4F11-99E0-327109AF9DA4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913CC85-3F32-9357-8628-EAAE212FD1E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25455" y="386019"/>
            <a:ext cx="11345332" cy="528991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latin typeface="Poppins" pitchFamily="2" charset="77"/>
                <a:cs typeface="Poppins" pitchFamily="2" charset="77"/>
              </a:rPr>
              <a:t>The Munich Quantum Toolkit (MQT)</a:t>
            </a:r>
            <a:endParaRPr sz="2800" dirty="0"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7F64929B-5FD5-8C41-0801-FF4CC93F884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25455" y="1693025"/>
            <a:ext cx="2921199" cy="835418"/>
            <a:chOff x="421213" y="1453891"/>
            <a:chExt cx="2580171" cy="73788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11E2F2B-61DF-7ED8-5A11-077D134F2925}"/>
                </a:ext>
              </a:extLst>
            </p:cNvPr>
            <p:cNvSpPr/>
            <p:nvPr/>
          </p:nvSpPr>
          <p:spPr bwMode="auto">
            <a:xfrm>
              <a:off x="421213" y="1453891"/>
              <a:ext cx="2409648" cy="737611"/>
            </a:xfrm>
            <a:prstGeom prst="rect">
              <a:avLst/>
            </a:prstGeom>
            <a:noFill/>
            <a:ln w="12700">
              <a:solidFill>
                <a:srgbClr val="0065B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7" name="Chevron 4">
              <a:extLst>
                <a:ext uri="{FF2B5EF4-FFF2-40B4-BE49-F238E27FC236}">
                  <a16:creationId xmlns:a16="http://schemas.microsoft.com/office/drawing/2014/main" id="{1BC9F884-74EE-1FC2-94AD-84CFBBF56418}"/>
                </a:ext>
              </a:extLst>
            </p:cNvPr>
            <p:cNvSpPr txBox="1"/>
            <p:nvPr/>
          </p:nvSpPr>
          <p:spPr bwMode="auto">
            <a:xfrm>
              <a:off x="421213" y="1453891"/>
              <a:ext cx="2409648" cy="149625"/>
            </a:xfrm>
            <a:prstGeom prst="rect">
              <a:avLst/>
            </a:prstGeom>
            <a:solidFill>
              <a:srgbClr val="0065BD"/>
            </a:solidFill>
            <a:ln w="12700">
              <a:solidFill>
                <a:srgbClr val="0065BD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l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MQT </a:t>
              </a:r>
              <a:r>
                <a:rPr kumimoji="0" lang="en-GB" sz="9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ProblemSolver</a:t>
              </a:r>
              <a:endPara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8" name="Chevron 4">
              <a:extLst>
                <a:ext uri="{FF2B5EF4-FFF2-40B4-BE49-F238E27FC236}">
                  <a16:creationId xmlns:a16="http://schemas.microsoft.com/office/drawing/2014/main" id="{BF73E295-7208-8969-71E4-E5435BE9FCB7}"/>
                </a:ext>
              </a:extLst>
            </p:cNvPr>
            <p:cNvSpPr txBox="1"/>
            <p:nvPr/>
          </p:nvSpPr>
          <p:spPr bwMode="auto">
            <a:xfrm>
              <a:off x="504940" y="1619274"/>
              <a:ext cx="1634204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 Tool for Solving Problems Using Quantum Computing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15" name="Rectangle 46">
              <a:extLst>
                <a:ext uri="{FF2B5EF4-FFF2-40B4-BE49-F238E27FC236}">
                  <a16:creationId xmlns:a16="http://schemas.microsoft.com/office/drawing/2014/main" id="{FF0FBBD8-6E07-9536-2F0D-115B3F86B666}"/>
                </a:ext>
              </a:extLst>
            </p:cNvPr>
            <p:cNvSpPr>
              <a:spLocks noChangeAspect="1"/>
            </p:cNvSpPr>
            <p:nvPr/>
          </p:nvSpPr>
          <p:spPr bwMode="auto">
            <a:xfrm rot="18900000">
              <a:off x="2349589" y="1932142"/>
              <a:ext cx="651795" cy="213242"/>
            </a:xfrm>
            <a:custGeom>
              <a:avLst/>
              <a:gdLst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3672408 w 3672408"/>
                <a:gd name="connsiteY2" fmla="*/ 1152128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2631821 w 3672408"/>
                <a:gd name="connsiteY2" fmla="*/ 1121820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2604452 w 3672408"/>
                <a:gd name="connsiteY2" fmla="*/ 1114979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89514"/>
                <a:gd name="connsiteY0" fmla="*/ 0 h 1152128"/>
                <a:gd name="connsiteX1" fmla="*/ 3689514 w 3689514"/>
                <a:gd name="connsiteY1" fmla="*/ 17105 h 1152128"/>
                <a:gd name="connsiteX2" fmla="*/ 2604452 w 3689514"/>
                <a:gd name="connsiteY2" fmla="*/ 1114979 h 1152128"/>
                <a:gd name="connsiteX3" fmla="*/ 0 w 3689514"/>
                <a:gd name="connsiteY3" fmla="*/ 1152128 h 1152128"/>
                <a:gd name="connsiteX4" fmla="*/ 0 w 3689514"/>
                <a:gd name="connsiteY4" fmla="*/ 0 h 1152128"/>
                <a:gd name="connsiteX0" fmla="*/ 0 w 3689514"/>
                <a:gd name="connsiteY0" fmla="*/ 0 h 1138445"/>
                <a:gd name="connsiteX1" fmla="*/ 3689514 w 3689514"/>
                <a:gd name="connsiteY1" fmla="*/ 17105 h 1138445"/>
                <a:gd name="connsiteX2" fmla="*/ 2604452 w 3689514"/>
                <a:gd name="connsiteY2" fmla="*/ 1114979 h 1138445"/>
                <a:gd name="connsiteX3" fmla="*/ 1361578 w 3689514"/>
                <a:gd name="connsiteY3" fmla="*/ 1138445 h 1138445"/>
                <a:gd name="connsiteX4" fmla="*/ 0 w 3689514"/>
                <a:gd name="connsiteY4" fmla="*/ 0 h 1138445"/>
                <a:gd name="connsiteX0" fmla="*/ 0 w 3429513"/>
                <a:gd name="connsiteY0" fmla="*/ 0 h 1131603"/>
                <a:gd name="connsiteX1" fmla="*/ 3429513 w 3429513"/>
                <a:gd name="connsiteY1" fmla="*/ 10263 h 1131603"/>
                <a:gd name="connsiteX2" fmla="*/ 2344451 w 3429513"/>
                <a:gd name="connsiteY2" fmla="*/ 1108137 h 1131603"/>
                <a:gd name="connsiteX3" fmla="*/ 1101577 w 3429513"/>
                <a:gd name="connsiteY3" fmla="*/ 1131603 h 1131603"/>
                <a:gd name="connsiteX4" fmla="*/ 0 w 3429513"/>
                <a:gd name="connsiteY4" fmla="*/ 0 h 1131603"/>
                <a:gd name="connsiteX0" fmla="*/ 0 w 3429513"/>
                <a:gd name="connsiteY0" fmla="*/ 0 h 1124761"/>
                <a:gd name="connsiteX1" fmla="*/ 3429513 w 3429513"/>
                <a:gd name="connsiteY1" fmla="*/ 10263 h 1124761"/>
                <a:gd name="connsiteX2" fmla="*/ 2344451 w 3429513"/>
                <a:gd name="connsiteY2" fmla="*/ 1108137 h 1124761"/>
                <a:gd name="connsiteX3" fmla="*/ 1115261 w 3429513"/>
                <a:gd name="connsiteY3" fmla="*/ 1124761 h 1124761"/>
                <a:gd name="connsiteX4" fmla="*/ 0 w 3429513"/>
                <a:gd name="connsiteY4" fmla="*/ 0 h 1124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513" h="1124761" extrusionOk="0">
                  <a:moveTo>
                    <a:pt x="0" y="0"/>
                  </a:moveTo>
                  <a:lnTo>
                    <a:pt x="3429513" y="10263"/>
                  </a:lnTo>
                  <a:lnTo>
                    <a:pt x="2344451" y="1108137"/>
                  </a:lnTo>
                  <a:lnTo>
                    <a:pt x="1115261" y="1124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5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AE4C601-4E9B-EE16-00C2-D02950E008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 rot="18900000">
              <a:off x="2521451" y="2026062"/>
              <a:ext cx="145646" cy="145288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975037B4-3558-79F7-6C1D-E255B33AB1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2269890" y="1606224"/>
              <a:ext cx="462461" cy="431630"/>
            </a:xfrm>
            <a:prstGeom prst="rect">
              <a:avLst/>
            </a:prstGeom>
          </p:spPr>
        </p:pic>
        <p:sp>
          <p:nvSpPr>
            <p:cNvPr id="20" name="Chevron 4">
              <a:extLst>
                <a:ext uri="{FF2B5EF4-FFF2-40B4-BE49-F238E27FC236}">
                  <a16:creationId xmlns:a16="http://schemas.microsoft.com/office/drawing/2014/main" id="{9A9737BF-7C49-1468-B012-FAAF2AA7E023}"/>
                </a:ext>
              </a:extLst>
            </p:cNvPr>
            <p:cNvSpPr txBox="1"/>
            <p:nvPr/>
          </p:nvSpPr>
          <p:spPr bwMode="auto">
            <a:xfrm>
              <a:off x="2038836" y="1472500"/>
              <a:ext cx="759575" cy="110616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0065BD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Application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21" name="Chevron 4">
              <a:extLst>
                <a:ext uri="{FF2B5EF4-FFF2-40B4-BE49-F238E27FC236}">
                  <a16:creationId xmlns:a16="http://schemas.microsoft.com/office/drawing/2014/main" id="{BF8D4806-2AAF-A157-6A9D-0D27723F50C8}"/>
                </a:ext>
              </a:extLst>
            </p:cNvPr>
            <p:cNvSpPr txBox="1"/>
            <p:nvPr/>
          </p:nvSpPr>
          <p:spPr bwMode="auto">
            <a:xfrm rot="18900000">
              <a:off x="2582658" y="1923068"/>
              <a:ext cx="299381" cy="110616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PyPI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24" name="Chevron 4">
              <a:extLst>
                <a:ext uri="{FF2B5EF4-FFF2-40B4-BE49-F238E27FC236}">
                  <a16:creationId xmlns:a16="http://schemas.microsoft.com/office/drawing/2014/main" id="{319382F7-7B56-DAD8-F854-D9B0BA69A883}"/>
                </a:ext>
              </a:extLst>
            </p:cNvPr>
            <p:cNvSpPr txBox="1"/>
            <p:nvPr/>
          </p:nvSpPr>
          <p:spPr bwMode="auto">
            <a:xfrm>
              <a:off x="496862" y="1801922"/>
              <a:ext cx="2211495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github.com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/</a:t>
              </a:r>
              <a:b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</a:br>
              <a:r>
                <a:rPr lang="en-GB" sz="800" b="1" dirty="0" err="1">
                  <a:solidFill>
                    <a:srgbClr val="64A0C9"/>
                  </a:solidFill>
                  <a:latin typeface="Poppins" pitchFamily="2" charset="77"/>
                  <a:cs typeface="Poppins" pitchFamily="2" charset="77"/>
                </a:rPr>
                <a:t>munich</a:t>
              </a:r>
              <a:r>
                <a:rPr lang="en-GB" sz="800" b="1" dirty="0">
                  <a:solidFill>
                    <a:srgbClr val="64A0C9"/>
                  </a:solidFill>
                  <a:latin typeface="Poppins" pitchFamily="2" charset="77"/>
                  <a:cs typeface="Poppins" pitchFamily="2" charset="77"/>
                </a:rPr>
                <a:t>-quantum-toolkit/</a:t>
              </a: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problemsolver</a:t>
              </a:r>
              <a:endPara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C3C0CF4E-1C14-3DDE-A91C-F3D55EDD51E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299503" y="1693024"/>
            <a:ext cx="2921199" cy="891031"/>
            <a:chOff x="421213" y="1453891"/>
            <a:chExt cx="2580171" cy="787010"/>
          </a:xfrm>
        </p:grpSpPr>
        <p:pic>
          <p:nvPicPr>
            <p:cNvPr id="180" name="Graphic 179">
              <a:extLst>
                <a:ext uri="{FF2B5EF4-FFF2-40B4-BE49-F238E27FC236}">
                  <a16:creationId xmlns:a16="http://schemas.microsoft.com/office/drawing/2014/main" id="{091E86AC-9C46-4274-33BF-3016B896C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303" t="53019" r="72249" b="-4049"/>
            <a:stretch/>
          </p:blipFill>
          <p:spPr bwMode="auto">
            <a:xfrm>
              <a:off x="2160783" y="1695286"/>
              <a:ext cx="541114" cy="431630"/>
            </a:xfrm>
            <a:prstGeom prst="rect">
              <a:avLst/>
            </a:prstGeom>
          </p:spPr>
        </p:pic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F85EF500-68CE-27E3-94D4-103B5ECD82CC}"/>
                </a:ext>
              </a:extLst>
            </p:cNvPr>
            <p:cNvSpPr/>
            <p:nvPr/>
          </p:nvSpPr>
          <p:spPr bwMode="auto">
            <a:xfrm>
              <a:off x="421213" y="1453891"/>
              <a:ext cx="2409648" cy="737611"/>
            </a:xfrm>
            <a:prstGeom prst="rect">
              <a:avLst/>
            </a:prstGeom>
            <a:noFill/>
            <a:ln w="12700">
              <a:solidFill>
                <a:srgbClr val="0065B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176" name="Chevron 4">
              <a:extLst>
                <a:ext uri="{FF2B5EF4-FFF2-40B4-BE49-F238E27FC236}">
                  <a16:creationId xmlns:a16="http://schemas.microsoft.com/office/drawing/2014/main" id="{9053220B-886B-C65F-B367-355D62D73973}"/>
                </a:ext>
              </a:extLst>
            </p:cNvPr>
            <p:cNvSpPr txBox="1"/>
            <p:nvPr/>
          </p:nvSpPr>
          <p:spPr bwMode="auto">
            <a:xfrm>
              <a:off x="421213" y="1453891"/>
              <a:ext cx="2409648" cy="149625"/>
            </a:xfrm>
            <a:prstGeom prst="rect">
              <a:avLst/>
            </a:prstGeom>
            <a:solidFill>
              <a:srgbClr val="0065BD"/>
            </a:solidFill>
            <a:ln w="12700">
              <a:solidFill>
                <a:srgbClr val="0065BD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l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MQT Bench</a:t>
              </a:r>
            </a:p>
          </p:txBody>
        </p:sp>
        <p:sp>
          <p:nvSpPr>
            <p:cNvPr id="177" name="Chevron 4">
              <a:extLst>
                <a:ext uri="{FF2B5EF4-FFF2-40B4-BE49-F238E27FC236}">
                  <a16:creationId xmlns:a16="http://schemas.microsoft.com/office/drawing/2014/main" id="{3C24439D-D911-F81E-772E-77BC698CD853}"/>
                </a:ext>
              </a:extLst>
            </p:cNvPr>
            <p:cNvSpPr txBox="1"/>
            <p:nvPr/>
          </p:nvSpPr>
          <p:spPr bwMode="auto">
            <a:xfrm>
              <a:off x="504940" y="1619274"/>
              <a:ext cx="1634204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Benchmarking Software and Tools </a:t>
              </a:r>
              <a:r>
                <a:rPr kumimoji="0" lang="de-DE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for</a:t>
              </a: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Quantum Computing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178" name="Rectangle 46">
              <a:extLst>
                <a:ext uri="{FF2B5EF4-FFF2-40B4-BE49-F238E27FC236}">
                  <a16:creationId xmlns:a16="http://schemas.microsoft.com/office/drawing/2014/main" id="{127DE5CF-99C1-2838-C633-16B5F577687A}"/>
                </a:ext>
              </a:extLst>
            </p:cNvPr>
            <p:cNvSpPr>
              <a:spLocks noChangeAspect="1"/>
            </p:cNvSpPr>
            <p:nvPr/>
          </p:nvSpPr>
          <p:spPr bwMode="auto">
            <a:xfrm rot="18900000">
              <a:off x="2349589" y="1932142"/>
              <a:ext cx="651795" cy="213242"/>
            </a:xfrm>
            <a:custGeom>
              <a:avLst/>
              <a:gdLst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3672408 w 3672408"/>
                <a:gd name="connsiteY2" fmla="*/ 1152128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2631821 w 3672408"/>
                <a:gd name="connsiteY2" fmla="*/ 1121820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2604452 w 3672408"/>
                <a:gd name="connsiteY2" fmla="*/ 1114979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89514"/>
                <a:gd name="connsiteY0" fmla="*/ 0 h 1152128"/>
                <a:gd name="connsiteX1" fmla="*/ 3689514 w 3689514"/>
                <a:gd name="connsiteY1" fmla="*/ 17105 h 1152128"/>
                <a:gd name="connsiteX2" fmla="*/ 2604452 w 3689514"/>
                <a:gd name="connsiteY2" fmla="*/ 1114979 h 1152128"/>
                <a:gd name="connsiteX3" fmla="*/ 0 w 3689514"/>
                <a:gd name="connsiteY3" fmla="*/ 1152128 h 1152128"/>
                <a:gd name="connsiteX4" fmla="*/ 0 w 3689514"/>
                <a:gd name="connsiteY4" fmla="*/ 0 h 1152128"/>
                <a:gd name="connsiteX0" fmla="*/ 0 w 3689514"/>
                <a:gd name="connsiteY0" fmla="*/ 0 h 1138445"/>
                <a:gd name="connsiteX1" fmla="*/ 3689514 w 3689514"/>
                <a:gd name="connsiteY1" fmla="*/ 17105 h 1138445"/>
                <a:gd name="connsiteX2" fmla="*/ 2604452 w 3689514"/>
                <a:gd name="connsiteY2" fmla="*/ 1114979 h 1138445"/>
                <a:gd name="connsiteX3" fmla="*/ 1361578 w 3689514"/>
                <a:gd name="connsiteY3" fmla="*/ 1138445 h 1138445"/>
                <a:gd name="connsiteX4" fmla="*/ 0 w 3689514"/>
                <a:gd name="connsiteY4" fmla="*/ 0 h 1138445"/>
                <a:gd name="connsiteX0" fmla="*/ 0 w 3429513"/>
                <a:gd name="connsiteY0" fmla="*/ 0 h 1131603"/>
                <a:gd name="connsiteX1" fmla="*/ 3429513 w 3429513"/>
                <a:gd name="connsiteY1" fmla="*/ 10263 h 1131603"/>
                <a:gd name="connsiteX2" fmla="*/ 2344451 w 3429513"/>
                <a:gd name="connsiteY2" fmla="*/ 1108137 h 1131603"/>
                <a:gd name="connsiteX3" fmla="*/ 1101577 w 3429513"/>
                <a:gd name="connsiteY3" fmla="*/ 1131603 h 1131603"/>
                <a:gd name="connsiteX4" fmla="*/ 0 w 3429513"/>
                <a:gd name="connsiteY4" fmla="*/ 0 h 1131603"/>
                <a:gd name="connsiteX0" fmla="*/ 0 w 3429513"/>
                <a:gd name="connsiteY0" fmla="*/ 0 h 1124761"/>
                <a:gd name="connsiteX1" fmla="*/ 3429513 w 3429513"/>
                <a:gd name="connsiteY1" fmla="*/ 10263 h 1124761"/>
                <a:gd name="connsiteX2" fmla="*/ 2344451 w 3429513"/>
                <a:gd name="connsiteY2" fmla="*/ 1108137 h 1124761"/>
                <a:gd name="connsiteX3" fmla="*/ 1115261 w 3429513"/>
                <a:gd name="connsiteY3" fmla="*/ 1124761 h 1124761"/>
                <a:gd name="connsiteX4" fmla="*/ 0 w 3429513"/>
                <a:gd name="connsiteY4" fmla="*/ 0 h 1124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513" h="1124761" extrusionOk="0">
                  <a:moveTo>
                    <a:pt x="0" y="0"/>
                  </a:moveTo>
                  <a:lnTo>
                    <a:pt x="3429513" y="10263"/>
                  </a:lnTo>
                  <a:lnTo>
                    <a:pt x="2344451" y="1108137"/>
                  </a:lnTo>
                  <a:lnTo>
                    <a:pt x="1115261" y="1124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5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pic>
          <p:nvPicPr>
            <p:cNvPr id="179" name="Picture 178">
              <a:extLst>
                <a:ext uri="{FF2B5EF4-FFF2-40B4-BE49-F238E27FC236}">
                  <a16:creationId xmlns:a16="http://schemas.microsoft.com/office/drawing/2014/main" id="{F88F2BD4-0C6F-1D91-C1CE-4329B02D6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 rot="18900000">
              <a:off x="2521451" y="2026062"/>
              <a:ext cx="145646" cy="145288"/>
            </a:xfrm>
            <a:prstGeom prst="rect">
              <a:avLst/>
            </a:prstGeom>
          </p:spPr>
        </p:pic>
        <p:sp>
          <p:nvSpPr>
            <p:cNvPr id="181" name="Chevron 4">
              <a:extLst>
                <a:ext uri="{FF2B5EF4-FFF2-40B4-BE49-F238E27FC236}">
                  <a16:creationId xmlns:a16="http://schemas.microsoft.com/office/drawing/2014/main" id="{9CBB741B-1ADD-A157-7B4A-B233499485DE}"/>
                </a:ext>
              </a:extLst>
            </p:cNvPr>
            <p:cNvSpPr txBox="1"/>
            <p:nvPr/>
          </p:nvSpPr>
          <p:spPr bwMode="auto">
            <a:xfrm>
              <a:off x="2038836" y="1472500"/>
              <a:ext cx="759575" cy="110616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65BD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Application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182" name="Chevron 4">
              <a:extLst>
                <a:ext uri="{FF2B5EF4-FFF2-40B4-BE49-F238E27FC236}">
                  <a16:creationId xmlns:a16="http://schemas.microsoft.com/office/drawing/2014/main" id="{4405775C-1DE5-0783-04FD-08B20B314C68}"/>
                </a:ext>
              </a:extLst>
            </p:cNvPr>
            <p:cNvSpPr txBox="1"/>
            <p:nvPr/>
          </p:nvSpPr>
          <p:spPr bwMode="auto">
            <a:xfrm rot="18900000">
              <a:off x="2582658" y="1923068"/>
              <a:ext cx="299381" cy="110616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PyPI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183" name="Chevron 4">
              <a:extLst>
                <a:ext uri="{FF2B5EF4-FFF2-40B4-BE49-F238E27FC236}">
                  <a16:creationId xmlns:a16="http://schemas.microsoft.com/office/drawing/2014/main" id="{2698ED0B-F7E2-746F-26F5-C742C424399D}"/>
                </a:ext>
              </a:extLst>
            </p:cNvPr>
            <p:cNvSpPr txBox="1"/>
            <p:nvPr/>
          </p:nvSpPr>
          <p:spPr bwMode="auto">
            <a:xfrm>
              <a:off x="504939" y="1851043"/>
              <a:ext cx="2211495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www.cda.cit.tum.de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/</a:t>
              </a: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mqtbench</a:t>
              </a:r>
              <a:endPara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github.com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/</a:t>
              </a:r>
              <a:b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</a:b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munich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-quantum-toolkit/bench</a:t>
              </a:r>
              <a:endPara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622662FB-827C-B759-4F0A-D3E894A466A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16263" y="2664437"/>
            <a:ext cx="2921199" cy="871990"/>
            <a:chOff x="421213" y="1453891"/>
            <a:chExt cx="2580171" cy="770192"/>
          </a:xfrm>
        </p:grpSpPr>
        <p:pic>
          <p:nvPicPr>
            <p:cNvPr id="190" name="Graphic 189">
              <a:extLst>
                <a:ext uri="{FF2B5EF4-FFF2-40B4-BE49-F238E27FC236}">
                  <a16:creationId xmlns:a16="http://schemas.microsoft.com/office/drawing/2014/main" id="{B5C20426-E7DC-15F2-2BEA-CE9948E2C40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-1204" t="12836" r="-2447" b="20167"/>
            <a:stretch/>
          </p:blipFill>
          <p:spPr bwMode="auto">
            <a:xfrm>
              <a:off x="2333565" y="1650184"/>
              <a:ext cx="289913" cy="491888"/>
            </a:xfrm>
            <a:prstGeom prst="rect">
              <a:avLst/>
            </a:prstGeom>
          </p:spPr>
        </p:pic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AEB4E333-345A-558E-432E-EDA925099AA9}"/>
                </a:ext>
              </a:extLst>
            </p:cNvPr>
            <p:cNvSpPr/>
            <p:nvPr/>
          </p:nvSpPr>
          <p:spPr bwMode="auto">
            <a:xfrm>
              <a:off x="421213" y="1453891"/>
              <a:ext cx="2409648" cy="737611"/>
            </a:xfrm>
            <a:prstGeom prst="rect">
              <a:avLst/>
            </a:prstGeom>
            <a:noFill/>
            <a:ln w="12700">
              <a:solidFill>
                <a:srgbClr val="0065B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186" name="Chevron 4">
              <a:extLst>
                <a:ext uri="{FF2B5EF4-FFF2-40B4-BE49-F238E27FC236}">
                  <a16:creationId xmlns:a16="http://schemas.microsoft.com/office/drawing/2014/main" id="{BBC90047-8729-3A4E-F10E-6D878E3FFFEC}"/>
                </a:ext>
              </a:extLst>
            </p:cNvPr>
            <p:cNvSpPr txBox="1"/>
            <p:nvPr/>
          </p:nvSpPr>
          <p:spPr bwMode="auto">
            <a:xfrm>
              <a:off x="421213" y="1453891"/>
              <a:ext cx="2409648" cy="149625"/>
            </a:xfrm>
            <a:prstGeom prst="rect">
              <a:avLst/>
            </a:prstGeom>
            <a:solidFill>
              <a:srgbClr val="0065BD"/>
            </a:solidFill>
            <a:ln w="12700">
              <a:solidFill>
                <a:srgbClr val="0065BD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l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MQT DDSIM</a:t>
              </a:r>
            </a:p>
          </p:txBody>
        </p:sp>
        <p:sp>
          <p:nvSpPr>
            <p:cNvPr id="187" name="Chevron 4">
              <a:extLst>
                <a:ext uri="{FF2B5EF4-FFF2-40B4-BE49-F238E27FC236}">
                  <a16:creationId xmlns:a16="http://schemas.microsoft.com/office/drawing/2014/main" id="{0C6B0367-2D99-A99F-4DCB-19D374F96A1F}"/>
                </a:ext>
              </a:extLst>
            </p:cNvPr>
            <p:cNvSpPr txBox="1"/>
            <p:nvPr/>
          </p:nvSpPr>
          <p:spPr bwMode="auto">
            <a:xfrm>
              <a:off x="504940" y="1619274"/>
              <a:ext cx="1634204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 Tool for Classical Quantum Circuit Simulation based on Decision Diagrams</a:t>
              </a:r>
            </a:p>
          </p:txBody>
        </p:sp>
        <p:sp>
          <p:nvSpPr>
            <p:cNvPr id="188" name="Rectangle 46">
              <a:extLst>
                <a:ext uri="{FF2B5EF4-FFF2-40B4-BE49-F238E27FC236}">
                  <a16:creationId xmlns:a16="http://schemas.microsoft.com/office/drawing/2014/main" id="{C22FBFE4-8D2A-BA9B-985D-87BF3A70AE26}"/>
                </a:ext>
              </a:extLst>
            </p:cNvPr>
            <p:cNvSpPr>
              <a:spLocks noChangeAspect="1"/>
            </p:cNvSpPr>
            <p:nvPr/>
          </p:nvSpPr>
          <p:spPr bwMode="auto">
            <a:xfrm rot="18900000">
              <a:off x="2349589" y="1932142"/>
              <a:ext cx="651795" cy="213242"/>
            </a:xfrm>
            <a:custGeom>
              <a:avLst/>
              <a:gdLst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3672408 w 3672408"/>
                <a:gd name="connsiteY2" fmla="*/ 1152128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2631821 w 3672408"/>
                <a:gd name="connsiteY2" fmla="*/ 1121820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2604452 w 3672408"/>
                <a:gd name="connsiteY2" fmla="*/ 1114979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89514"/>
                <a:gd name="connsiteY0" fmla="*/ 0 h 1152128"/>
                <a:gd name="connsiteX1" fmla="*/ 3689514 w 3689514"/>
                <a:gd name="connsiteY1" fmla="*/ 17105 h 1152128"/>
                <a:gd name="connsiteX2" fmla="*/ 2604452 w 3689514"/>
                <a:gd name="connsiteY2" fmla="*/ 1114979 h 1152128"/>
                <a:gd name="connsiteX3" fmla="*/ 0 w 3689514"/>
                <a:gd name="connsiteY3" fmla="*/ 1152128 h 1152128"/>
                <a:gd name="connsiteX4" fmla="*/ 0 w 3689514"/>
                <a:gd name="connsiteY4" fmla="*/ 0 h 1152128"/>
                <a:gd name="connsiteX0" fmla="*/ 0 w 3689514"/>
                <a:gd name="connsiteY0" fmla="*/ 0 h 1138445"/>
                <a:gd name="connsiteX1" fmla="*/ 3689514 w 3689514"/>
                <a:gd name="connsiteY1" fmla="*/ 17105 h 1138445"/>
                <a:gd name="connsiteX2" fmla="*/ 2604452 w 3689514"/>
                <a:gd name="connsiteY2" fmla="*/ 1114979 h 1138445"/>
                <a:gd name="connsiteX3" fmla="*/ 1361578 w 3689514"/>
                <a:gd name="connsiteY3" fmla="*/ 1138445 h 1138445"/>
                <a:gd name="connsiteX4" fmla="*/ 0 w 3689514"/>
                <a:gd name="connsiteY4" fmla="*/ 0 h 1138445"/>
                <a:gd name="connsiteX0" fmla="*/ 0 w 3429513"/>
                <a:gd name="connsiteY0" fmla="*/ 0 h 1131603"/>
                <a:gd name="connsiteX1" fmla="*/ 3429513 w 3429513"/>
                <a:gd name="connsiteY1" fmla="*/ 10263 h 1131603"/>
                <a:gd name="connsiteX2" fmla="*/ 2344451 w 3429513"/>
                <a:gd name="connsiteY2" fmla="*/ 1108137 h 1131603"/>
                <a:gd name="connsiteX3" fmla="*/ 1101577 w 3429513"/>
                <a:gd name="connsiteY3" fmla="*/ 1131603 h 1131603"/>
                <a:gd name="connsiteX4" fmla="*/ 0 w 3429513"/>
                <a:gd name="connsiteY4" fmla="*/ 0 h 1131603"/>
                <a:gd name="connsiteX0" fmla="*/ 0 w 3429513"/>
                <a:gd name="connsiteY0" fmla="*/ 0 h 1124761"/>
                <a:gd name="connsiteX1" fmla="*/ 3429513 w 3429513"/>
                <a:gd name="connsiteY1" fmla="*/ 10263 h 1124761"/>
                <a:gd name="connsiteX2" fmla="*/ 2344451 w 3429513"/>
                <a:gd name="connsiteY2" fmla="*/ 1108137 h 1124761"/>
                <a:gd name="connsiteX3" fmla="*/ 1115261 w 3429513"/>
                <a:gd name="connsiteY3" fmla="*/ 1124761 h 1124761"/>
                <a:gd name="connsiteX4" fmla="*/ 0 w 3429513"/>
                <a:gd name="connsiteY4" fmla="*/ 0 h 1124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513" h="1124761" extrusionOk="0">
                  <a:moveTo>
                    <a:pt x="0" y="0"/>
                  </a:moveTo>
                  <a:lnTo>
                    <a:pt x="3429513" y="10263"/>
                  </a:lnTo>
                  <a:lnTo>
                    <a:pt x="2344451" y="1108137"/>
                  </a:lnTo>
                  <a:lnTo>
                    <a:pt x="1115261" y="1124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5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pic>
          <p:nvPicPr>
            <p:cNvPr id="189" name="Picture 188">
              <a:extLst>
                <a:ext uri="{FF2B5EF4-FFF2-40B4-BE49-F238E27FC236}">
                  <a16:creationId xmlns:a16="http://schemas.microsoft.com/office/drawing/2014/main" id="{5280D31E-F8DC-BB00-6A13-363D6D883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 rot="18900000">
              <a:off x="2521451" y="2026062"/>
              <a:ext cx="145646" cy="145288"/>
            </a:xfrm>
            <a:prstGeom prst="rect">
              <a:avLst/>
            </a:prstGeom>
          </p:spPr>
        </p:pic>
        <p:sp>
          <p:nvSpPr>
            <p:cNvPr id="191" name="Chevron 4">
              <a:extLst>
                <a:ext uri="{FF2B5EF4-FFF2-40B4-BE49-F238E27FC236}">
                  <a16:creationId xmlns:a16="http://schemas.microsoft.com/office/drawing/2014/main" id="{CCBD66C1-7F15-81F0-49B5-44E1A59C138D}"/>
                </a:ext>
              </a:extLst>
            </p:cNvPr>
            <p:cNvSpPr txBox="1"/>
            <p:nvPr/>
          </p:nvSpPr>
          <p:spPr bwMode="auto">
            <a:xfrm>
              <a:off x="2038836" y="1472500"/>
              <a:ext cx="759575" cy="110616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0065BD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Simulation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192" name="Chevron 4">
              <a:extLst>
                <a:ext uri="{FF2B5EF4-FFF2-40B4-BE49-F238E27FC236}">
                  <a16:creationId xmlns:a16="http://schemas.microsoft.com/office/drawing/2014/main" id="{741F1C13-A1C6-7668-24C7-64215346E986}"/>
                </a:ext>
              </a:extLst>
            </p:cNvPr>
            <p:cNvSpPr txBox="1"/>
            <p:nvPr/>
          </p:nvSpPr>
          <p:spPr bwMode="auto">
            <a:xfrm rot="18900000">
              <a:off x="2582658" y="1923068"/>
              <a:ext cx="299381" cy="110616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PyPI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193" name="Chevron 4">
              <a:extLst>
                <a:ext uri="{FF2B5EF4-FFF2-40B4-BE49-F238E27FC236}">
                  <a16:creationId xmlns:a16="http://schemas.microsoft.com/office/drawing/2014/main" id="{376D1078-7B4A-FDBD-C1D4-600B84479393}"/>
                </a:ext>
              </a:extLst>
            </p:cNvPr>
            <p:cNvSpPr txBox="1"/>
            <p:nvPr/>
          </p:nvSpPr>
          <p:spPr bwMode="auto">
            <a:xfrm>
              <a:off x="504939" y="1834225"/>
              <a:ext cx="2211495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github.com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/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munich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-quantum-toolkit/</a:t>
              </a: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ddsim</a:t>
              </a:r>
              <a:endPara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7B04BBEB-7A3A-12C4-BD64-657C2CCFE88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14840" y="2664439"/>
            <a:ext cx="2921199" cy="871994"/>
            <a:chOff x="421213" y="1453891"/>
            <a:chExt cx="2580171" cy="770195"/>
          </a:xfrm>
        </p:grpSpPr>
        <p:pic>
          <p:nvPicPr>
            <p:cNvPr id="200" name="Graphic 199">
              <a:extLst>
                <a:ext uri="{FF2B5EF4-FFF2-40B4-BE49-F238E27FC236}">
                  <a16:creationId xmlns:a16="http://schemas.microsoft.com/office/drawing/2014/main" id="{3C6D01FD-85F7-3658-3BCA-E77DD83A3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/>
          </p:blipFill>
          <p:spPr bwMode="auto">
            <a:xfrm>
              <a:off x="2236328" y="1590278"/>
              <a:ext cx="495414" cy="495414"/>
            </a:xfrm>
            <a:prstGeom prst="rect">
              <a:avLst/>
            </a:prstGeom>
          </p:spPr>
        </p:pic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9BB3A339-8729-A640-68C8-EEC5AD9E9C1D}"/>
                </a:ext>
              </a:extLst>
            </p:cNvPr>
            <p:cNvSpPr/>
            <p:nvPr/>
          </p:nvSpPr>
          <p:spPr bwMode="auto">
            <a:xfrm>
              <a:off x="421213" y="1453891"/>
              <a:ext cx="2409648" cy="737611"/>
            </a:xfrm>
            <a:prstGeom prst="rect">
              <a:avLst/>
            </a:prstGeom>
            <a:noFill/>
            <a:ln w="12700">
              <a:solidFill>
                <a:srgbClr val="0065B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196" name="Chevron 4">
              <a:extLst>
                <a:ext uri="{FF2B5EF4-FFF2-40B4-BE49-F238E27FC236}">
                  <a16:creationId xmlns:a16="http://schemas.microsoft.com/office/drawing/2014/main" id="{79B31F87-CB35-D3E1-6271-72094CFD1010}"/>
                </a:ext>
              </a:extLst>
            </p:cNvPr>
            <p:cNvSpPr txBox="1"/>
            <p:nvPr/>
          </p:nvSpPr>
          <p:spPr bwMode="auto">
            <a:xfrm>
              <a:off x="421213" y="1453891"/>
              <a:ext cx="2409648" cy="149625"/>
            </a:xfrm>
            <a:prstGeom prst="rect">
              <a:avLst/>
            </a:prstGeom>
            <a:solidFill>
              <a:srgbClr val="0065BD"/>
            </a:solidFill>
            <a:ln w="12700">
              <a:solidFill>
                <a:srgbClr val="0065BD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l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MQT Predictor</a:t>
              </a:r>
            </a:p>
          </p:txBody>
        </p:sp>
        <p:sp>
          <p:nvSpPr>
            <p:cNvPr id="197" name="Chevron 4">
              <a:extLst>
                <a:ext uri="{FF2B5EF4-FFF2-40B4-BE49-F238E27FC236}">
                  <a16:creationId xmlns:a16="http://schemas.microsoft.com/office/drawing/2014/main" id="{6FC85F61-2005-9C4D-4DFC-F1D4FCCC348E}"/>
                </a:ext>
              </a:extLst>
            </p:cNvPr>
            <p:cNvSpPr txBox="1"/>
            <p:nvPr/>
          </p:nvSpPr>
          <p:spPr bwMode="auto">
            <a:xfrm>
              <a:off x="504940" y="1619274"/>
              <a:ext cx="1634204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 Tool for Determining Good Quantum Circuit Compilation Options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198" name="Rectangle 46">
              <a:extLst>
                <a:ext uri="{FF2B5EF4-FFF2-40B4-BE49-F238E27FC236}">
                  <a16:creationId xmlns:a16="http://schemas.microsoft.com/office/drawing/2014/main" id="{F9D6F5BD-40CC-EC1C-3240-43A0A4BE5DAA}"/>
                </a:ext>
              </a:extLst>
            </p:cNvPr>
            <p:cNvSpPr>
              <a:spLocks noChangeAspect="1"/>
            </p:cNvSpPr>
            <p:nvPr/>
          </p:nvSpPr>
          <p:spPr bwMode="auto">
            <a:xfrm rot="18900000">
              <a:off x="2349589" y="1932142"/>
              <a:ext cx="651795" cy="213242"/>
            </a:xfrm>
            <a:custGeom>
              <a:avLst/>
              <a:gdLst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3672408 w 3672408"/>
                <a:gd name="connsiteY2" fmla="*/ 1152128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2631821 w 3672408"/>
                <a:gd name="connsiteY2" fmla="*/ 1121820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2604452 w 3672408"/>
                <a:gd name="connsiteY2" fmla="*/ 1114979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89514"/>
                <a:gd name="connsiteY0" fmla="*/ 0 h 1152128"/>
                <a:gd name="connsiteX1" fmla="*/ 3689514 w 3689514"/>
                <a:gd name="connsiteY1" fmla="*/ 17105 h 1152128"/>
                <a:gd name="connsiteX2" fmla="*/ 2604452 w 3689514"/>
                <a:gd name="connsiteY2" fmla="*/ 1114979 h 1152128"/>
                <a:gd name="connsiteX3" fmla="*/ 0 w 3689514"/>
                <a:gd name="connsiteY3" fmla="*/ 1152128 h 1152128"/>
                <a:gd name="connsiteX4" fmla="*/ 0 w 3689514"/>
                <a:gd name="connsiteY4" fmla="*/ 0 h 1152128"/>
                <a:gd name="connsiteX0" fmla="*/ 0 w 3689514"/>
                <a:gd name="connsiteY0" fmla="*/ 0 h 1138445"/>
                <a:gd name="connsiteX1" fmla="*/ 3689514 w 3689514"/>
                <a:gd name="connsiteY1" fmla="*/ 17105 h 1138445"/>
                <a:gd name="connsiteX2" fmla="*/ 2604452 w 3689514"/>
                <a:gd name="connsiteY2" fmla="*/ 1114979 h 1138445"/>
                <a:gd name="connsiteX3" fmla="*/ 1361578 w 3689514"/>
                <a:gd name="connsiteY3" fmla="*/ 1138445 h 1138445"/>
                <a:gd name="connsiteX4" fmla="*/ 0 w 3689514"/>
                <a:gd name="connsiteY4" fmla="*/ 0 h 1138445"/>
                <a:gd name="connsiteX0" fmla="*/ 0 w 3429513"/>
                <a:gd name="connsiteY0" fmla="*/ 0 h 1131603"/>
                <a:gd name="connsiteX1" fmla="*/ 3429513 w 3429513"/>
                <a:gd name="connsiteY1" fmla="*/ 10263 h 1131603"/>
                <a:gd name="connsiteX2" fmla="*/ 2344451 w 3429513"/>
                <a:gd name="connsiteY2" fmla="*/ 1108137 h 1131603"/>
                <a:gd name="connsiteX3" fmla="*/ 1101577 w 3429513"/>
                <a:gd name="connsiteY3" fmla="*/ 1131603 h 1131603"/>
                <a:gd name="connsiteX4" fmla="*/ 0 w 3429513"/>
                <a:gd name="connsiteY4" fmla="*/ 0 h 1131603"/>
                <a:gd name="connsiteX0" fmla="*/ 0 w 3429513"/>
                <a:gd name="connsiteY0" fmla="*/ 0 h 1124761"/>
                <a:gd name="connsiteX1" fmla="*/ 3429513 w 3429513"/>
                <a:gd name="connsiteY1" fmla="*/ 10263 h 1124761"/>
                <a:gd name="connsiteX2" fmla="*/ 2344451 w 3429513"/>
                <a:gd name="connsiteY2" fmla="*/ 1108137 h 1124761"/>
                <a:gd name="connsiteX3" fmla="*/ 1115261 w 3429513"/>
                <a:gd name="connsiteY3" fmla="*/ 1124761 h 1124761"/>
                <a:gd name="connsiteX4" fmla="*/ 0 w 3429513"/>
                <a:gd name="connsiteY4" fmla="*/ 0 h 1124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513" h="1124761" extrusionOk="0">
                  <a:moveTo>
                    <a:pt x="0" y="0"/>
                  </a:moveTo>
                  <a:lnTo>
                    <a:pt x="3429513" y="10263"/>
                  </a:lnTo>
                  <a:lnTo>
                    <a:pt x="2344451" y="1108137"/>
                  </a:lnTo>
                  <a:lnTo>
                    <a:pt x="1115261" y="1124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5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pic>
          <p:nvPicPr>
            <p:cNvPr id="199" name="Picture 198">
              <a:extLst>
                <a:ext uri="{FF2B5EF4-FFF2-40B4-BE49-F238E27FC236}">
                  <a16:creationId xmlns:a16="http://schemas.microsoft.com/office/drawing/2014/main" id="{68C51FEB-A469-DA90-4FD9-DD058A36BF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 rot="18900000">
              <a:off x="2521451" y="2026062"/>
              <a:ext cx="145646" cy="145288"/>
            </a:xfrm>
            <a:prstGeom prst="rect">
              <a:avLst/>
            </a:prstGeom>
          </p:spPr>
        </p:pic>
        <p:sp>
          <p:nvSpPr>
            <p:cNvPr id="201" name="Chevron 4">
              <a:extLst>
                <a:ext uri="{FF2B5EF4-FFF2-40B4-BE49-F238E27FC236}">
                  <a16:creationId xmlns:a16="http://schemas.microsoft.com/office/drawing/2014/main" id="{BF51B640-3E8A-1EAE-6E44-1F95181115F5}"/>
                </a:ext>
              </a:extLst>
            </p:cNvPr>
            <p:cNvSpPr txBox="1"/>
            <p:nvPr/>
          </p:nvSpPr>
          <p:spPr bwMode="auto">
            <a:xfrm>
              <a:off x="2038836" y="1472500"/>
              <a:ext cx="759575" cy="110616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0065BD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Compilation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202" name="Chevron 4">
              <a:extLst>
                <a:ext uri="{FF2B5EF4-FFF2-40B4-BE49-F238E27FC236}">
                  <a16:creationId xmlns:a16="http://schemas.microsoft.com/office/drawing/2014/main" id="{067283B8-D32D-615A-7F3C-9BD6B6E0C961}"/>
                </a:ext>
              </a:extLst>
            </p:cNvPr>
            <p:cNvSpPr txBox="1"/>
            <p:nvPr/>
          </p:nvSpPr>
          <p:spPr bwMode="auto">
            <a:xfrm rot="18900000">
              <a:off x="2582658" y="1923068"/>
              <a:ext cx="299381" cy="110616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PyPI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203" name="Chevron 4">
              <a:extLst>
                <a:ext uri="{FF2B5EF4-FFF2-40B4-BE49-F238E27FC236}">
                  <a16:creationId xmlns:a16="http://schemas.microsoft.com/office/drawing/2014/main" id="{6E8B68A1-9B0F-8D44-C5F6-541DFBCCEE96}"/>
                </a:ext>
              </a:extLst>
            </p:cNvPr>
            <p:cNvSpPr txBox="1"/>
            <p:nvPr/>
          </p:nvSpPr>
          <p:spPr bwMode="auto">
            <a:xfrm>
              <a:off x="504939" y="1834228"/>
              <a:ext cx="1886275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  <a:p>
              <a:pPr lvl="0">
                <a:defRPr/>
              </a:pP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github.com</a:t>
              </a:r>
              <a:r>
                <a:rPr lang="en-GB" sz="800" b="1" dirty="0">
                  <a:solidFill>
                    <a:srgbClr val="64A0C9"/>
                  </a:solidFill>
                  <a:latin typeface="Poppins" pitchFamily="2" charset="77"/>
                  <a:cs typeface="Poppins" pitchFamily="2" charset="77"/>
                </a:rPr>
                <a:t>/</a:t>
              </a:r>
              <a:br>
                <a:rPr lang="en-GB" sz="800" b="1" dirty="0">
                  <a:solidFill>
                    <a:srgbClr val="64A0C9"/>
                  </a:solidFill>
                  <a:latin typeface="Poppins" pitchFamily="2" charset="77"/>
                  <a:cs typeface="Poppins" pitchFamily="2" charset="77"/>
                </a:rPr>
              </a:br>
              <a:r>
                <a:rPr lang="en-GB" sz="800" b="1" dirty="0" err="1">
                  <a:solidFill>
                    <a:srgbClr val="64A0C9"/>
                  </a:solidFill>
                  <a:latin typeface="Poppins" pitchFamily="2" charset="77"/>
                  <a:cs typeface="Poppins" pitchFamily="2" charset="77"/>
                </a:rPr>
                <a:t>munich</a:t>
              </a:r>
              <a:r>
                <a:rPr lang="en-GB" sz="800" b="1" dirty="0">
                  <a:solidFill>
                    <a:srgbClr val="64A0C9"/>
                  </a:solidFill>
                  <a:latin typeface="Poppins" pitchFamily="2" charset="77"/>
                  <a:cs typeface="Poppins" pitchFamily="2" charset="77"/>
                </a:rPr>
                <a:t>-quantum-toolkit /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predictor</a:t>
              </a:r>
              <a:endPara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37DA057-1BE9-8230-F001-DAB55817C5F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22871" y="3602969"/>
            <a:ext cx="2921199" cy="883536"/>
            <a:chOff x="421213" y="1453891"/>
            <a:chExt cx="2580171" cy="780390"/>
          </a:xfrm>
        </p:grpSpPr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109B52D6-587C-DDDA-3A76-1F0457BA66C9}"/>
                </a:ext>
              </a:extLst>
            </p:cNvPr>
            <p:cNvSpPr/>
            <p:nvPr/>
          </p:nvSpPr>
          <p:spPr bwMode="auto">
            <a:xfrm>
              <a:off x="421213" y="1453891"/>
              <a:ext cx="2409648" cy="737611"/>
            </a:xfrm>
            <a:prstGeom prst="rect">
              <a:avLst/>
            </a:prstGeom>
            <a:noFill/>
            <a:ln w="12700">
              <a:solidFill>
                <a:srgbClr val="0065B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206" name="Chevron 4">
              <a:extLst>
                <a:ext uri="{FF2B5EF4-FFF2-40B4-BE49-F238E27FC236}">
                  <a16:creationId xmlns:a16="http://schemas.microsoft.com/office/drawing/2014/main" id="{B807D222-8AAF-C104-E8F5-168CCE4E8559}"/>
                </a:ext>
              </a:extLst>
            </p:cNvPr>
            <p:cNvSpPr txBox="1"/>
            <p:nvPr/>
          </p:nvSpPr>
          <p:spPr bwMode="auto">
            <a:xfrm>
              <a:off x="421213" y="1453891"/>
              <a:ext cx="2409648" cy="149625"/>
            </a:xfrm>
            <a:prstGeom prst="rect">
              <a:avLst/>
            </a:prstGeom>
            <a:solidFill>
              <a:srgbClr val="0065BD"/>
            </a:solidFill>
            <a:ln w="12700">
              <a:solidFill>
                <a:srgbClr val="0065BD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l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MQT SyReC</a:t>
              </a:r>
            </a:p>
          </p:txBody>
        </p:sp>
        <p:sp>
          <p:nvSpPr>
            <p:cNvPr id="207" name="Chevron 4">
              <a:extLst>
                <a:ext uri="{FF2B5EF4-FFF2-40B4-BE49-F238E27FC236}">
                  <a16:creationId xmlns:a16="http://schemas.microsoft.com/office/drawing/2014/main" id="{32CA32DD-47A1-3FA3-4E3A-B0D57ACA8D7F}"/>
                </a:ext>
              </a:extLst>
            </p:cNvPr>
            <p:cNvSpPr txBox="1"/>
            <p:nvPr/>
          </p:nvSpPr>
          <p:spPr bwMode="auto">
            <a:xfrm>
              <a:off x="504940" y="1619274"/>
              <a:ext cx="1634204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 Tool for the Synthesis of Reversible Circuits/Quantum Computing Oracles</a:t>
              </a:r>
            </a:p>
          </p:txBody>
        </p:sp>
        <p:sp>
          <p:nvSpPr>
            <p:cNvPr id="208" name="Rectangle 46">
              <a:extLst>
                <a:ext uri="{FF2B5EF4-FFF2-40B4-BE49-F238E27FC236}">
                  <a16:creationId xmlns:a16="http://schemas.microsoft.com/office/drawing/2014/main" id="{328918FA-86C1-0DCA-4F0E-69DC382DE1AE}"/>
                </a:ext>
              </a:extLst>
            </p:cNvPr>
            <p:cNvSpPr>
              <a:spLocks noChangeAspect="1"/>
            </p:cNvSpPr>
            <p:nvPr/>
          </p:nvSpPr>
          <p:spPr bwMode="auto">
            <a:xfrm rot="18900000">
              <a:off x="2349589" y="1932142"/>
              <a:ext cx="651795" cy="213242"/>
            </a:xfrm>
            <a:custGeom>
              <a:avLst/>
              <a:gdLst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3672408 w 3672408"/>
                <a:gd name="connsiteY2" fmla="*/ 1152128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2631821 w 3672408"/>
                <a:gd name="connsiteY2" fmla="*/ 1121820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2604452 w 3672408"/>
                <a:gd name="connsiteY2" fmla="*/ 1114979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89514"/>
                <a:gd name="connsiteY0" fmla="*/ 0 h 1152128"/>
                <a:gd name="connsiteX1" fmla="*/ 3689514 w 3689514"/>
                <a:gd name="connsiteY1" fmla="*/ 17105 h 1152128"/>
                <a:gd name="connsiteX2" fmla="*/ 2604452 w 3689514"/>
                <a:gd name="connsiteY2" fmla="*/ 1114979 h 1152128"/>
                <a:gd name="connsiteX3" fmla="*/ 0 w 3689514"/>
                <a:gd name="connsiteY3" fmla="*/ 1152128 h 1152128"/>
                <a:gd name="connsiteX4" fmla="*/ 0 w 3689514"/>
                <a:gd name="connsiteY4" fmla="*/ 0 h 1152128"/>
                <a:gd name="connsiteX0" fmla="*/ 0 w 3689514"/>
                <a:gd name="connsiteY0" fmla="*/ 0 h 1138445"/>
                <a:gd name="connsiteX1" fmla="*/ 3689514 w 3689514"/>
                <a:gd name="connsiteY1" fmla="*/ 17105 h 1138445"/>
                <a:gd name="connsiteX2" fmla="*/ 2604452 w 3689514"/>
                <a:gd name="connsiteY2" fmla="*/ 1114979 h 1138445"/>
                <a:gd name="connsiteX3" fmla="*/ 1361578 w 3689514"/>
                <a:gd name="connsiteY3" fmla="*/ 1138445 h 1138445"/>
                <a:gd name="connsiteX4" fmla="*/ 0 w 3689514"/>
                <a:gd name="connsiteY4" fmla="*/ 0 h 1138445"/>
                <a:gd name="connsiteX0" fmla="*/ 0 w 3429513"/>
                <a:gd name="connsiteY0" fmla="*/ 0 h 1131603"/>
                <a:gd name="connsiteX1" fmla="*/ 3429513 w 3429513"/>
                <a:gd name="connsiteY1" fmla="*/ 10263 h 1131603"/>
                <a:gd name="connsiteX2" fmla="*/ 2344451 w 3429513"/>
                <a:gd name="connsiteY2" fmla="*/ 1108137 h 1131603"/>
                <a:gd name="connsiteX3" fmla="*/ 1101577 w 3429513"/>
                <a:gd name="connsiteY3" fmla="*/ 1131603 h 1131603"/>
                <a:gd name="connsiteX4" fmla="*/ 0 w 3429513"/>
                <a:gd name="connsiteY4" fmla="*/ 0 h 1131603"/>
                <a:gd name="connsiteX0" fmla="*/ 0 w 3429513"/>
                <a:gd name="connsiteY0" fmla="*/ 0 h 1124761"/>
                <a:gd name="connsiteX1" fmla="*/ 3429513 w 3429513"/>
                <a:gd name="connsiteY1" fmla="*/ 10263 h 1124761"/>
                <a:gd name="connsiteX2" fmla="*/ 2344451 w 3429513"/>
                <a:gd name="connsiteY2" fmla="*/ 1108137 h 1124761"/>
                <a:gd name="connsiteX3" fmla="*/ 1115261 w 3429513"/>
                <a:gd name="connsiteY3" fmla="*/ 1124761 h 1124761"/>
                <a:gd name="connsiteX4" fmla="*/ 0 w 3429513"/>
                <a:gd name="connsiteY4" fmla="*/ 0 h 1124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513" h="1124761" extrusionOk="0">
                  <a:moveTo>
                    <a:pt x="0" y="0"/>
                  </a:moveTo>
                  <a:lnTo>
                    <a:pt x="3429513" y="10263"/>
                  </a:lnTo>
                  <a:lnTo>
                    <a:pt x="2344451" y="1108137"/>
                  </a:lnTo>
                  <a:lnTo>
                    <a:pt x="1115261" y="1124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5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pic>
          <p:nvPicPr>
            <p:cNvPr id="209" name="Picture 208">
              <a:extLst>
                <a:ext uri="{FF2B5EF4-FFF2-40B4-BE49-F238E27FC236}">
                  <a16:creationId xmlns:a16="http://schemas.microsoft.com/office/drawing/2014/main" id="{EC1C0148-4298-9D7C-7815-8615A5259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 rot="18900000">
              <a:off x="2521451" y="2026062"/>
              <a:ext cx="145646" cy="145288"/>
            </a:xfrm>
            <a:prstGeom prst="rect">
              <a:avLst/>
            </a:prstGeom>
          </p:spPr>
        </p:pic>
        <p:sp>
          <p:nvSpPr>
            <p:cNvPr id="211" name="Chevron 4">
              <a:extLst>
                <a:ext uri="{FF2B5EF4-FFF2-40B4-BE49-F238E27FC236}">
                  <a16:creationId xmlns:a16="http://schemas.microsoft.com/office/drawing/2014/main" id="{AF669655-838A-8FA9-E5EC-A39D449B0C37}"/>
                </a:ext>
              </a:extLst>
            </p:cNvPr>
            <p:cNvSpPr txBox="1"/>
            <p:nvPr/>
          </p:nvSpPr>
          <p:spPr bwMode="auto">
            <a:xfrm>
              <a:off x="2038836" y="1472500"/>
              <a:ext cx="759575" cy="110616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0065BD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Compilation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212" name="Chevron 4">
              <a:extLst>
                <a:ext uri="{FF2B5EF4-FFF2-40B4-BE49-F238E27FC236}">
                  <a16:creationId xmlns:a16="http://schemas.microsoft.com/office/drawing/2014/main" id="{BE4D8DD3-BB73-CB83-A586-48E31C55C955}"/>
                </a:ext>
              </a:extLst>
            </p:cNvPr>
            <p:cNvSpPr txBox="1"/>
            <p:nvPr/>
          </p:nvSpPr>
          <p:spPr bwMode="auto">
            <a:xfrm rot="18900000">
              <a:off x="2582658" y="1923068"/>
              <a:ext cx="299381" cy="110616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PyPI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213" name="Chevron 4">
              <a:extLst>
                <a:ext uri="{FF2B5EF4-FFF2-40B4-BE49-F238E27FC236}">
                  <a16:creationId xmlns:a16="http://schemas.microsoft.com/office/drawing/2014/main" id="{EF2B5E39-6CED-445B-D78C-93BB3E247A98}"/>
                </a:ext>
              </a:extLst>
            </p:cNvPr>
            <p:cNvSpPr txBox="1"/>
            <p:nvPr/>
          </p:nvSpPr>
          <p:spPr bwMode="auto">
            <a:xfrm>
              <a:off x="504939" y="1844423"/>
              <a:ext cx="2211495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github.com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/</a:t>
              </a:r>
              <a:b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</a:b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munich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-quantum-toolkit/</a:t>
              </a: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syrec</a:t>
              </a:r>
              <a:endPara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87FE315C-6917-46A8-E013-25E96FBCBBC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16313" y="3603091"/>
            <a:ext cx="2921199" cy="883536"/>
            <a:chOff x="421213" y="1453891"/>
            <a:chExt cx="2580171" cy="780390"/>
          </a:xfrm>
        </p:grpSpPr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FE44990A-9B9F-CD39-2254-FACC29C08621}"/>
                </a:ext>
              </a:extLst>
            </p:cNvPr>
            <p:cNvSpPr/>
            <p:nvPr/>
          </p:nvSpPr>
          <p:spPr bwMode="auto">
            <a:xfrm>
              <a:off x="421213" y="1453891"/>
              <a:ext cx="2409648" cy="737611"/>
            </a:xfrm>
            <a:prstGeom prst="rect">
              <a:avLst/>
            </a:prstGeom>
            <a:noFill/>
            <a:ln w="12700">
              <a:solidFill>
                <a:srgbClr val="0065B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216" name="Chevron 4">
              <a:extLst>
                <a:ext uri="{FF2B5EF4-FFF2-40B4-BE49-F238E27FC236}">
                  <a16:creationId xmlns:a16="http://schemas.microsoft.com/office/drawing/2014/main" id="{63759261-DDD9-9562-A61C-985BCBD59347}"/>
                </a:ext>
              </a:extLst>
            </p:cNvPr>
            <p:cNvSpPr txBox="1"/>
            <p:nvPr/>
          </p:nvSpPr>
          <p:spPr bwMode="auto">
            <a:xfrm>
              <a:off x="421213" y="1453891"/>
              <a:ext cx="2409648" cy="149625"/>
            </a:xfrm>
            <a:prstGeom prst="rect">
              <a:avLst/>
            </a:prstGeom>
            <a:solidFill>
              <a:srgbClr val="0065BD"/>
            </a:solidFill>
            <a:ln w="12700">
              <a:solidFill>
                <a:srgbClr val="0065BD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l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MQT QMAP</a:t>
              </a:r>
            </a:p>
          </p:txBody>
        </p:sp>
        <p:sp>
          <p:nvSpPr>
            <p:cNvPr id="217" name="Chevron 4">
              <a:extLst>
                <a:ext uri="{FF2B5EF4-FFF2-40B4-BE49-F238E27FC236}">
                  <a16:creationId xmlns:a16="http://schemas.microsoft.com/office/drawing/2014/main" id="{CACE5A52-70D7-B259-12B4-04FA434ED246}"/>
                </a:ext>
              </a:extLst>
            </p:cNvPr>
            <p:cNvSpPr txBox="1"/>
            <p:nvPr/>
          </p:nvSpPr>
          <p:spPr bwMode="auto">
            <a:xfrm>
              <a:off x="504940" y="1619274"/>
              <a:ext cx="1735833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 Tool for Quantum Circuit Mapping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And Clifford Circuit Optimization/Synthesis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218" name="Rectangle 46">
              <a:extLst>
                <a:ext uri="{FF2B5EF4-FFF2-40B4-BE49-F238E27FC236}">
                  <a16:creationId xmlns:a16="http://schemas.microsoft.com/office/drawing/2014/main" id="{8A030FD6-BF0C-64CE-ADEB-985492BDC790}"/>
                </a:ext>
              </a:extLst>
            </p:cNvPr>
            <p:cNvSpPr>
              <a:spLocks noChangeAspect="1"/>
            </p:cNvSpPr>
            <p:nvPr/>
          </p:nvSpPr>
          <p:spPr bwMode="auto">
            <a:xfrm rot="18900000">
              <a:off x="2349589" y="1932142"/>
              <a:ext cx="651795" cy="213242"/>
            </a:xfrm>
            <a:custGeom>
              <a:avLst/>
              <a:gdLst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3672408 w 3672408"/>
                <a:gd name="connsiteY2" fmla="*/ 1152128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2631821 w 3672408"/>
                <a:gd name="connsiteY2" fmla="*/ 1121820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2604452 w 3672408"/>
                <a:gd name="connsiteY2" fmla="*/ 1114979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89514"/>
                <a:gd name="connsiteY0" fmla="*/ 0 h 1152128"/>
                <a:gd name="connsiteX1" fmla="*/ 3689514 w 3689514"/>
                <a:gd name="connsiteY1" fmla="*/ 17105 h 1152128"/>
                <a:gd name="connsiteX2" fmla="*/ 2604452 w 3689514"/>
                <a:gd name="connsiteY2" fmla="*/ 1114979 h 1152128"/>
                <a:gd name="connsiteX3" fmla="*/ 0 w 3689514"/>
                <a:gd name="connsiteY3" fmla="*/ 1152128 h 1152128"/>
                <a:gd name="connsiteX4" fmla="*/ 0 w 3689514"/>
                <a:gd name="connsiteY4" fmla="*/ 0 h 1152128"/>
                <a:gd name="connsiteX0" fmla="*/ 0 w 3689514"/>
                <a:gd name="connsiteY0" fmla="*/ 0 h 1138445"/>
                <a:gd name="connsiteX1" fmla="*/ 3689514 w 3689514"/>
                <a:gd name="connsiteY1" fmla="*/ 17105 h 1138445"/>
                <a:gd name="connsiteX2" fmla="*/ 2604452 w 3689514"/>
                <a:gd name="connsiteY2" fmla="*/ 1114979 h 1138445"/>
                <a:gd name="connsiteX3" fmla="*/ 1361578 w 3689514"/>
                <a:gd name="connsiteY3" fmla="*/ 1138445 h 1138445"/>
                <a:gd name="connsiteX4" fmla="*/ 0 w 3689514"/>
                <a:gd name="connsiteY4" fmla="*/ 0 h 1138445"/>
                <a:gd name="connsiteX0" fmla="*/ 0 w 3429513"/>
                <a:gd name="connsiteY0" fmla="*/ 0 h 1131603"/>
                <a:gd name="connsiteX1" fmla="*/ 3429513 w 3429513"/>
                <a:gd name="connsiteY1" fmla="*/ 10263 h 1131603"/>
                <a:gd name="connsiteX2" fmla="*/ 2344451 w 3429513"/>
                <a:gd name="connsiteY2" fmla="*/ 1108137 h 1131603"/>
                <a:gd name="connsiteX3" fmla="*/ 1101577 w 3429513"/>
                <a:gd name="connsiteY3" fmla="*/ 1131603 h 1131603"/>
                <a:gd name="connsiteX4" fmla="*/ 0 w 3429513"/>
                <a:gd name="connsiteY4" fmla="*/ 0 h 1131603"/>
                <a:gd name="connsiteX0" fmla="*/ 0 w 3429513"/>
                <a:gd name="connsiteY0" fmla="*/ 0 h 1124761"/>
                <a:gd name="connsiteX1" fmla="*/ 3429513 w 3429513"/>
                <a:gd name="connsiteY1" fmla="*/ 10263 h 1124761"/>
                <a:gd name="connsiteX2" fmla="*/ 2344451 w 3429513"/>
                <a:gd name="connsiteY2" fmla="*/ 1108137 h 1124761"/>
                <a:gd name="connsiteX3" fmla="*/ 1115261 w 3429513"/>
                <a:gd name="connsiteY3" fmla="*/ 1124761 h 1124761"/>
                <a:gd name="connsiteX4" fmla="*/ 0 w 3429513"/>
                <a:gd name="connsiteY4" fmla="*/ 0 h 1124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513" h="1124761" extrusionOk="0">
                  <a:moveTo>
                    <a:pt x="0" y="0"/>
                  </a:moveTo>
                  <a:lnTo>
                    <a:pt x="3429513" y="10263"/>
                  </a:lnTo>
                  <a:lnTo>
                    <a:pt x="2344451" y="1108137"/>
                  </a:lnTo>
                  <a:lnTo>
                    <a:pt x="1115261" y="1124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5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pic>
          <p:nvPicPr>
            <p:cNvPr id="219" name="Picture 218">
              <a:extLst>
                <a:ext uri="{FF2B5EF4-FFF2-40B4-BE49-F238E27FC236}">
                  <a16:creationId xmlns:a16="http://schemas.microsoft.com/office/drawing/2014/main" id="{E56BCFEB-180E-BAE0-D1E1-FFC63F78B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 rot="18900000">
              <a:off x="2521451" y="2026062"/>
              <a:ext cx="145646" cy="145288"/>
            </a:xfrm>
            <a:prstGeom prst="rect">
              <a:avLst/>
            </a:prstGeom>
          </p:spPr>
        </p:pic>
        <p:pic>
          <p:nvPicPr>
            <p:cNvPr id="220" name="Graphic 219">
              <a:extLst>
                <a:ext uri="{FF2B5EF4-FFF2-40B4-BE49-F238E27FC236}">
                  <a16:creationId xmlns:a16="http://schemas.microsoft.com/office/drawing/2014/main" id="{8875FD2B-788A-9863-CCB1-D685B31770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/>
          </p:blipFill>
          <p:spPr bwMode="auto">
            <a:xfrm>
              <a:off x="2161144" y="1620638"/>
              <a:ext cx="496633" cy="480078"/>
            </a:xfrm>
            <a:prstGeom prst="rect">
              <a:avLst/>
            </a:prstGeom>
          </p:spPr>
        </p:pic>
        <p:sp>
          <p:nvSpPr>
            <p:cNvPr id="221" name="Chevron 4">
              <a:extLst>
                <a:ext uri="{FF2B5EF4-FFF2-40B4-BE49-F238E27FC236}">
                  <a16:creationId xmlns:a16="http://schemas.microsoft.com/office/drawing/2014/main" id="{A819D215-24C9-667C-5190-B44323161BC1}"/>
                </a:ext>
              </a:extLst>
            </p:cNvPr>
            <p:cNvSpPr txBox="1"/>
            <p:nvPr/>
          </p:nvSpPr>
          <p:spPr bwMode="auto">
            <a:xfrm>
              <a:off x="2038836" y="1472500"/>
              <a:ext cx="759575" cy="110616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0065BD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Compilation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222" name="Chevron 4">
              <a:extLst>
                <a:ext uri="{FF2B5EF4-FFF2-40B4-BE49-F238E27FC236}">
                  <a16:creationId xmlns:a16="http://schemas.microsoft.com/office/drawing/2014/main" id="{E8D0B781-93C7-6DAD-1C3D-BC29BBB53A6F}"/>
                </a:ext>
              </a:extLst>
            </p:cNvPr>
            <p:cNvSpPr txBox="1"/>
            <p:nvPr/>
          </p:nvSpPr>
          <p:spPr bwMode="auto">
            <a:xfrm rot="18900000">
              <a:off x="2582658" y="1923068"/>
              <a:ext cx="299381" cy="110616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PyPI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223" name="Chevron 4">
              <a:extLst>
                <a:ext uri="{FF2B5EF4-FFF2-40B4-BE49-F238E27FC236}">
                  <a16:creationId xmlns:a16="http://schemas.microsoft.com/office/drawing/2014/main" id="{E3CAFA48-ABE6-BD51-CCDE-F39918898BDF}"/>
                </a:ext>
              </a:extLst>
            </p:cNvPr>
            <p:cNvSpPr txBox="1"/>
            <p:nvPr/>
          </p:nvSpPr>
          <p:spPr bwMode="auto">
            <a:xfrm>
              <a:off x="504939" y="1844423"/>
              <a:ext cx="1765716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github.com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/</a:t>
              </a:r>
              <a:b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</a:b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munich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-quantum-toolkit</a:t>
              </a:r>
              <a:r>
                <a:rPr lang="en-GB" sz="800" b="1" dirty="0">
                  <a:solidFill>
                    <a:srgbClr val="64A0C9"/>
                  </a:solidFill>
                  <a:latin typeface="Poppins" pitchFamily="2" charset="77"/>
                  <a:cs typeface="Poppins" pitchFamily="2" charset="77"/>
                </a:rPr>
                <a:t>/</a:t>
              </a: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qmap</a:t>
              </a:r>
              <a:endPara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2C2F35C3-7CB4-D1A4-6FF5-677D63EB269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192405" y="2669331"/>
            <a:ext cx="2728137" cy="868546"/>
            <a:chOff x="421213" y="1453891"/>
            <a:chExt cx="2409648" cy="767150"/>
          </a:xfrm>
        </p:grpSpPr>
        <p:pic>
          <p:nvPicPr>
            <p:cNvPr id="230" name="Graphic 229">
              <a:extLst>
                <a:ext uri="{FF2B5EF4-FFF2-40B4-BE49-F238E27FC236}">
                  <a16:creationId xmlns:a16="http://schemas.microsoft.com/office/drawing/2014/main" id="{AC27545E-19DF-96C3-EF52-6A13DA2BF8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/>
          </p:blipFill>
          <p:spPr bwMode="auto">
            <a:xfrm>
              <a:off x="2235718" y="1687769"/>
              <a:ext cx="496633" cy="300432"/>
            </a:xfrm>
            <a:prstGeom prst="rect">
              <a:avLst/>
            </a:prstGeom>
          </p:spPr>
        </p:pic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A76993CC-2811-1739-49E9-475FED2B59E3}"/>
                </a:ext>
              </a:extLst>
            </p:cNvPr>
            <p:cNvSpPr/>
            <p:nvPr/>
          </p:nvSpPr>
          <p:spPr bwMode="auto">
            <a:xfrm>
              <a:off x="421213" y="1453891"/>
              <a:ext cx="2409648" cy="737611"/>
            </a:xfrm>
            <a:prstGeom prst="rect">
              <a:avLst/>
            </a:prstGeom>
            <a:noFill/>
            <a:ln w="12700">
              <a:solidFill>
                <a:srgbClr val="0065B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226" name="Chevron 4">
              <a:extLst>
                <a:ext uri="{FF2B5EF4-FFF2-40B4-BE49-F238E27FC236}">
                  <a16:creationId xmlns:a16="http://schemas.microsoft.com/office/drawing/2014/main" id="{13F97DDE-8A43-242F-232A-A79B4A72C2CF}"/>
                </a:ext>
              </a:extLst>
            </p:cNvPr>
            <p:cNvSpPr txBox="1"/>
            <p:nvPr/>
          </p:nvSpPr>
          <p:spPr bwMode="auto">
            <a:xfrm>
              <a:off x="421213" y="1453891"/>
              <a:ext cx="2409648" cy="149625"/>
            </a:xfrm>
            <a:prstGeom prst="rect">
              <a:avLst/>
            </a:prstGeom>
            <a:solidFill>
              <a:srgbClr val="0065BD"/>
            </a:solidFill>
            <a:ln w="12700">
              <a:solidFill>
                <a:srgbClr val="0065BD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l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MQT IonShuttler</a:t>
              </a:r>
            </a:p>
          </p:txBody>
        </p:sp>
        <p:sp>
          <p:nvSpPr>
            <p:cNvPr id="227" name="Chevron 4">
              <a:extLst>
                <a:ext uri="{FF2B5EF4-FFF2-40B4-BE49-F238E27FC236}">
                  <a16:creationId xmlns:a16="http://schemas.microsoft.com/office/drawing/2014/main" id="{8D682BED-9706-7CC9-F137-38831893095C}"/>
                </a:ext>
              </a:extLst>
            </p:cNvPr>
            <p:cNvSpPr txBox="1"/>
            <p:nvPr/>
          </p:nvSpPr>
          <p:spPr bwMode="auto">
            <a:xfrm>
              <a:off x="504940" y="1619274"/>
              <a:ext cx="1634204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 Tool </a:t>
              </a:r>
              <a:r>
                <a:rPr kumimoji="0" lang="de-DE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for</a:t>
              </a: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Generating </a:t>
              </a:r>
              <a:r>
                <a:rPr kumimoji="0" lang="de-DE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Shuttling</a:t>
              </a: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</a:t>
              </a:r>
              <a:r>
                <a:rPr kumimoji="0" lang="de-DE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Schedules</a:t>
              </a: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</a:t>
              </a:r>
              <a:r>
                <a:rPr kumimoji="0" lang="de-DE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for</a:t>
              </a: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QCCD </a:t>
              </a:r>
              <a:r>
                <a:rPr kumimoji="0" lang="de-DE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Architectures</a:t>
              </a:r>
              <a:endPara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231" name="Chevron 4">
              <a:extLst>
                <a:ext uri="{FF2B5EF4-FFF2-40B4-BE49-F238E27FC236}">
                  <a16:creationId xmlns:a16="http://schemas.microsoft.com/office/drawing/2014/main" id="{FBE30C76-AF5B-B193-754A-A8613233BF27}"/>
                </a:ext>
              </a:extLst>
            </p:cNvPr>
            <p:cNvSpPr txBox="1"/>
            <p:nvPr/>
          </p:nvSpPr>
          <p:spPr bwMode="auto">
            <a:xfrm>
              <a:off x="2038836" y="1472500"/>
              <a:ext cx="759575" cy="110616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0065BD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Compilation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233" name="Chevron 4">
              <a:extLst>
                <a:ext uri="{FF2B5EF4-FFF2-40B4-BE49-F238E27FC236}">
                  <a16:creationId xmlns:a16="http://schemas.microsoft.com/office/drawing/2014/main" id="{363FEB98-D99E-4C83-A899-367767A46036}"/>
                </a:ext>
              </a:extLst>
            </p:cNvPr>
            <p:cNvSpPr txBox="1"/>
            <p:nvPr/>
          </p:nvSpPr>
          <p:spPr bwMode="auto">
            <a:xfrm>
              <a:off x="504939" y="1831183"/>
              <a:ext cx="1828627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github.com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/</a:t>
              </a:r>
              <a:b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</a:b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cda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-tum/</a:t>
              </a: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mqt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-ion-shuttler</a:t>
              </a:r>
              <a:endPara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F2D2D45D-02DB-4A15-7450-DE8C9F29821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047600" y="2669331"/>
            <a:ext cx="2786082" cy="936000"/>
            <a:chOff x="421213" y="1453891"/>
            <a:chExt cx="2460828" cy="826729"/>
          </a:xfrm>
        </p:grpSpPr>
        <p:pic>
          <p:nvPicPr>
            <p:cNvPr id="240" name="Graphic 239">
              <a:extLst>
                <a:ext uri="{FF2B5EF4-FFF2-40B4-BE49-F238E27FC236}">
                  <a16:creationId xmlns:a16="http://schemas.microsoft.com/office/drawing/2014/main" id="{347C6345-D3B5-397B-8EDE-0F869F107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/>
          </p:blipFill>
          <p:spPr bwMode="auto">
            <a:xfrm>
              <a:off x="2310481" y="1662528"/>
              <a:ext cx="496633" cy="424954"/>
            </a:xfrm>
            <a:prstGeom prst="rect">
              <a:avLst/>
            </a:prstGeom>
          </p:spPr>
        </p:pic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CDD70FF2-860B-6C49-B2D8-F76D1439AE32}"/>
                </a:ext>
              </a:extLst>
            </p:cNvPr>
            <p:cNvSpPr/>
            <p:nvPr/>
          </p:nvSpPr>
          <p:spPr bwMode="auto">
            <a:xfrm>
              <a:off x="421213" y="1453891"/>
              <a:ext cx="2409648" cy="737611"/>
            </a:xfrm>
            <a:prstGeom prst="rect">
              <a:avLst/>
            </a:prstGeom>
            <a:noFill/>
            <a:ln w="12700">
              <a:solidFill>
                <a:srgbClr val="0065B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236" name="Chevron 4">
              <a:extLst>
                <a:ext uri="{FF2B5EF4-FFF2-40B4-BE49-F238E27FC236}">
                  <a16:creationId xmlns:a16="http://schemas.microsoft.com/office/drawing/2014/main" id="{E8E99858-6DC7-9D0B-2865-AECD79706E7B}"/>
                </a:ext>
              </a:extLst>
            </p:cNvPr>
            <p:cNvSpPr txBox="1"/>
            <p:nvPr/>
          </p:nvSpPr>
          <p:spPr bwMode="auto">
            <a:xfrm>
              <a:off x="421213" y="1453891"/>
              <a:ext cx="2409648" cy="149625"/>
            </a:xfrm>
            <a:prstGeom prst="rect">
              <a:avLst/>
            </a:prstGeom>
            <a:solidFill>
              <a:srgbClr val="0065BD"/>
            </a:solidFill>
            <a:ln w="12700">
              <a:solidFill>
                <a:srgbClr val="0065BD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l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MQT Qudits</a:t>
              </a:r>
            </a:p>
          </p:txBody>
        </p:sp>
        <p:sp>
          <p:nvSpPr>
            <p:cNvPr id="237" name="Chevron 4">
              <a:extLst>
                <a:ext uri="{FF2B5EF4-FFF2-40B4-BE49-F238E27FC236}">
                  <a16:creationId xmlns:a16="http://schemas.microsoft.com/office/drawing/2014/main" id="{F6656127-D0A0-A119-67EF-A5A0D71D3C31}"/>
                </a:ext>
              </a:extLst>
            </p:cNvPr>
            <p:cNvSpPr txBox="1"/>
            <p:nvPr/>
          </p:nvSpPr>
          <p:spPr bwMode="auto">
            <a:xfrm>
              <a:off x="504940" y="1619274"/>
              <a:ext cx="1726405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 Tool for Compiling </a:t>
              </a:r>
              <a:br>
                <a:rPr kumimoji="0" lang="de-DE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</a:br>
              <a:r>
                <a:rPr kumimoji="0" lang="de-DE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High-Dimensional Quantum Systems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241" name="Chevron 4">
              <a:extLst>
                <a:ext uri="{FF2B5EF4-FFF2-40B4-BE49-F238E27FC236}">
                  <a16:creationId xmlns:a16="http://schemas.microsoft.com/office/drawing/2014/main" id="{2FAF2F4F-8F6D-7EF4-0A81-D8971F6C3C76}"/>
                </a:ext>
              </a:extLst>
            </p:cNvPr>
            <p:cNvSpPr txBox="1"/>
            <p:nvPr/>
          </p:nvSpPr>
          <p:spPr bwMode="auto">
            <a:xfrm>
              <a:off x="2038836" y="1472500"/>
              <a:ext cx="759575" cy="110616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0065BD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Compilation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242" name="Chevron 4">
              <a:extLst>
                <a:ext uri="{FF2B5EF4-FFF2-40B4-BE49-F238E27FC236}">
                  <a16:creationId xmlns:a16="http://schemas.microsoft.com/office/drawing/2014/main" id="{A294542C-9B5B-DE12-5BA1-EC98F5D444F3}"/>
                </a:ext>
              </a:extLst>
            </p:cNvPr>
            <p:cNvSpPr txBox="1"/>
            <p:nvPr/>
          </p:nvSpPr>
          <p:spPr bwMode="auto">
            <a:xfrm rot="18900000">
              <a:off x="2582658" y="1923068"/>
              <a:ext cx="299381" cy="110616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PyPI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243" name="Chevron 4">
              <a:extLst>
                <a:ext uri="{FF2B5EF4-FFF2-40B4-BE49-F238E27FC236}">
                  <a16:creationId xmlns:a16="http://schemas.microsoft.com/office/drawing/2014/main" id="{BA1CEFE3-3CF7-B1A6-4690-ED7304C63C2E}"/>
                </a:ext>
              </a:extLst>
            </p:cNvPr>
            <p:cNvSpPr txBox="1"/>
            <p:nvPr/>
          </p:nvSpPr>
          <p:spPr bwMode="auto">
            <a:xfrm>
              <a:off x="504939" y="1890763"/>
              <a:ext cx="2226804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github.com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/</a:t>
              </a: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cda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-tum/</a:t>
              </a: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mqt-qudits</a:t>
              </a:r>
              <a:b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</a:br>
              <a:endPara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99EFD7DA-BE76-8151-0440-FDEC510EFD9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190595" y="3601686"/>
            <a:ext cx="2921199" cy="883535"/>
            <a:chOff x="421213" y="1453891"/>
            <a:chExt cx="2580171" cy="780389"/>
          </a:xfrm>
        </p:grpSpPr>
        <p:pic>
          <p:nvPicPr>
            <p:cNvPr id="350" name="Graphic 349">
              <a:extLst>
                <a:ext uri="{FF2B5EF4-FFF2-40B4-BE49-F238E27FC236}">
                  <a16:creationId xmlns:a16="http://schemas.microsoft.com/office/drawing/2014/main" id="{342A773A-9D9A-13B4-BC14-2ECB88168F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/>
          </p:blipFill>
          <p:spPr bwMode="auto">
            <a:xfrm>
              <a:off x="1992096" y="1667940"/>
              <a:ext cx="775272" cy="442000"/>
            </a:xfrm>
            <a:prstGeom prst="rect">
              <a:avLst/>
            </a:prstGeom>
          </p:spPr>
        </p:pic>
        <p:sp>
          <p:nvSpPr>
            <p:cNvPr id="345" name="Rectangle 344">
              <a:extLst>
                <a:ext uri="{FF2B5EF4-FFF2-40B4-BE49-F238E27FC236}">
                  <a16:creationId xmlns:a16="http://schemas.microsoft.com/office/drawing/2014/main" id="{9F9522D1-E64E-11DF-4FE6-56FA3E8FE681}"/>
                </a:ext>
              </a:extLst>
            </p:cNvPr>
            <p:cNvSpPr/>
            <p:nvPr/>
          </p:nvSpPr>
          <p:spPr bwMode="auto">
            <a:xfrm>
              <a:off x="421213" y="1453891"/>
              <a:ext cx="2409648" cy="737611"/>
            </a:xfrm>
            <a:prstGeom prst="rect">
              <a:avLst/>
            </a:prstGeom>
            <a:noFill/>
            <a:ln w="12700">
              <a:solidFill>
                <a:srgbClr val="0065B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346" name="Chevron 4">
              <a:extLst>
                <a:ext uri="{FF2B5EF4-FFF2-40B4-BE49-F238E27FC236}">
                  <a16:creationId xmlns:a16="http://schemas.microsoft.com/office/drawing/2014/main" id="{27C0DB60-81EE-ED88-E32E-8033ABD8981F}"/>
                </a:ext>
              </a:extLst>
            </p:cNvPr>
            <p:cNvSpPr txBox="1"/>
            <p:nvPr/>
          </p:nvSpPr>
          <p:spPr bwMode="auto">
            <a:xfrm>
              <a:off x="421213" y="1453891"/>
              <a:ext cx="2409648" cy="149625"/>
            </a:xfrm>
            <a:prstGeom prst="rect">
              <a:avLst/>
            </a:prstGeom>
            <a:solidFill>
              <a:srgbClr val="0065BD"/>
            </a:solidFill>
            <a:ln w="12700">
              <a:solidFill>
                <a:srgbClr val="0065BD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l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MQT QCEC</a:t>
              </a:r>
            </a:p>
          </p:txBody>
        </p:sp>
        <p:sp>
          <p:nvSpPr>
            <p:cNvPr id="347" name="Chevron 4">
              <a:extLst>
                <a:ext uri="{FF2B5EF4-FFF2-40B4-BE49-F238E27FC236}">
                  <a16:creationId xmlns:a16="http://schemas.microsoft.com/office/drawing/2014/main" id="{21327FFE-139F-CE95-F7BB-9366F196E309}"/>
                </a:ext>
              </a:extLst>
            </p:cNvPr>
            <p:cNvSpPr txBox="1"/>
            <p:nvPr/>
          </p:nvSpPr>
          <p:spPr bwMode="auto">
            <a:xfrm>
              <a:off x="504940" y="1619274"/>
              <a:ext cx="1634204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 Tool for </a:t>
              </a:r>
              <a:br>
                <a:rPr kumimoji="0" lang="de-DE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</a:br>
              <a:r>
                <a:rPr kumimoji="0" lang="de-DE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Quantum Circuit Equivalence Checking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348" name="Rectangle 46">
              <a:extLst>
                <a:ext uri="{FF2B5EF4-FFF2-40B4-BE49-F238E27FC236}">
                  <a16:creationId xmlns:a16="http://schemas.microsoft.com/office/drawing/2014/main" id="{BAB3E8F8-0E72-E775-446B-37C476F522D1}"/>
                </a:ext>
              </a:extLst>
            </p:cNvPr>
            <p:cNvSpPr>
              <a:spLocks noChangeAspect="1"/>
            </p:cNvSpPr>
            <p:nvPr/>
          </p:nvSpPr>
          <p:spPr bwMode="auto">
            <a:xfrm rot="18900000">
              <a:off x="2349589" y="1932142"/>
              <a:ext cx="651795" cy="213242"/>
            </a:xfrm>
            <a:custGeom>
              <a:avLst/>
              <a:gdLst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3672408 w 3672408"/>
                <a:gd name="connsiteY2" fmla="*/ 1152128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2631821 w 3672408"/>
                <a:gd name="connsiteY2" fmla="*/ 1121820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2604452 w 3672408"/>
                <a:gd name="connsiteY2" fmla="*/ 1114979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89514"/>
                <a:gd name="connsiteY0" fmla="*/ 0 h 1152128"/>
                <a:gd name="connsiteX1" fmla="*/ 3689514 w 3689514"/>
                <a:gd name="connsiteY1" fmla="*/ 17105 h 1152128"/>
                <a:gd name="connsiteX2" fmla="*/ 2604452 w 3689514"/>
                <a:gd name="connsiteY2" fmla="*/ 1114979 h 1152128"/>
                <a:gd name="connsiteX3" fmla="*/ 0 w 3689514"/>
                <a:gd name="connsiteY3" fmla="*/ 1152128 h 1152128"/>
                <a:gd name="connsiteX4" fmla="*/ 0 w 3689514"/>
                <a:gd name="connsiteY4" fmla="*/ 0 h 1152128"/>
                <a:gd name="connsiteX0" fmla="*/ 0 w 3689514"/>
                <a:gd name="connsiteY0" fmla="*/ 0 h 1138445"/>
                <a:gd name="connsiteX1" fmla="*/ 3689514 w 3689514"/>
                <a:gd name="connsiteY1" fmla="*/ 17105 h 1138445"/>
                <a:gd name="connsiteX2" fmla="*/ 2604452 w 3689514"/>
                <a:gd name="connsiteY2" fmla="*/ 1114979 h 1138445"/>
                <a:gd name="connsiteX3" fmla="*/ 1361578 w 3689514"/>
                <a:gd name="connsiteY3" fmla="*/ 1138445 h 1138445"/>
                <a:gd name="connsiteX4" fmla="*/ 0 w 3689514"/>
                <a:gd name="connsiteY4" fmla="*/ 0 h 1138445"/>
                <a:gd name="connsiteX0" fmla="*/ 0 w 3429513"/>
                <a:gd name="connsiteY0" fmla="*/ 0 h 1131603"/>
                <a:gd name="connsiteX1" fmla="*/ 3429513 w 3429513"/>
                <a:gd name="connsiteY1" fmla="*/ 10263 h 1131603"/>
                <a:gd name="connsiteX2" fmla="*/ 2344451 w 3429513"/>
                <a:gd name="connsiteY2" fmla="*/ 1108137 h 1131603"/>
                <a:gd name="connsiteX3" fmla="*/ 1101577 w 3429513"/>
                <a:gd name="connsiteY3" fmla="*/ 1131603 h 1131603"/>
                <a:gd name="connsiteX4" fmla="*/ 0 w 3429513"/>
                <a:gd name="connsiteY4" fmla="*/ 0 h 1131603"/>
                <a:gd name="connsiteX0" fmla="*/ 0 w 3429513"/>
                <a:gd name="connsiteY0" fmla="*/ 0 h 1124761"/>
                <a:gd name="connsiteX1" fmla="*/ 3429513 w 3429513"/>
                <a:gd name="connsiteY1" fmla="*/ 10263 h 1124761"/>
                <a:gd name="connsiteX2" fmla="*/ 2344451 w 3429513"/>
                <a:gd name="connsiteY2" fmla="*/ 1108137 h 1124761"/>
                <a:gd name="connsiteX3" fmla="*/ 1115261 w 3429513"/>
                <a:gd name="connsiteY3" fmla="*/ 1124761 h 1124761"/>
                <a:gd name="connsiteX4" fmla="*/ 0 w 3429513"/>
                <a:gd name="connsiteY4" fmla="*/ 0 h 1124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513" h="1124761" extrusionOk="0">
                  <a:moveTo>
                    <a:pt x="0" y="0"/>
                  </a:moveTo>
                  <a:lnTo>
                    <a:pt x="3429513" y="10263"/>
                  </a:lnTo>
                  <a:lnTo>
                    <a:pt x="2344451" y="1108137"/>
                  </a:lnTo>
                  <a:lnTo>
                    <a:pt x="1115261" y="1124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5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pic>
          <p:nvPicPr>
            <p:cNvPr id="349" name="Picture 348">
              <a:extLst>
                <a:ext uri="{FF2B5EF4-FFF2-40B4-BE49-F238E27FC236}">
                  <a16:creationId xmlns:a16="http://schemas.microsoft.com/office/drawing/2014/main" id="{8A8EA343-8823-2065-D792-8480CB9B2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 rot="18900000">
              <a:off x="2521451" y="2026062"/>
              <a:ext cx="145646" cy="145288"/>
            </a:xfrm>
            <a:prstGeom prst="rect">
              <a:avLst/>
            </a:prstGeom>
          </p:spPr>
        </p:pic>
        <p:sp>
          <p:nvSpPr>
            <p:cNvPr id="351" name="Chevron 4">
              <a:extLst>
                <a:ext uri="{FF2B5EF4-FFF2-40B4-BE49-F238E27FC236}">
                  <a16:creationId xmlns:a16="http://schemas.microsoft.com/office/drawing/2014/main" id="{F95D974D-1594-3D81-4E00-A18801AAA814}"/>
                </a:ext>
              </a:extLst>
            </p:cNvPr>
            <p:cNvSpPr txBox="1"/>
            <p:nvPr/>
          </p:nvSpPr>
          <p:spPr bwMode="auto">
            <a:xfrm>
              <a:off x="2038836" y="1472500"/>
              <a:ext cx="759575" cy="110616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0065BD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Verification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352" name="Chevron 4">
              <a:extLst>
                <a:ext uri="{FF2B5EF4-FFF2-40B4-BE49-F238E27FC236}">
                  <a16:creationId xmlns:a16="http://schemas.microsoft.com/office/drawing/2014/main" id="{FDADFD42-B423-A784-34A8-0733AD502D89}"/>
                </a:ext>
              </a:extLst>
            </p:cNvPr>
            <p:cNvSpPr txBox="1"/>
            <p:nvPr/>
          </p:nvSpPr>
          <p:spPr bwMode="auto">
            <a:xfrm rot="18900000">
              <a:off x="2582658" y="1923068"/>
              <a:ext cx="299381" cy="110616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PyPI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353" name="Chevron 4">
              <a:extLst>
                <a:ext uri="{FF2B5EF4-FFF2-40B4-BE49-F238E27FC236}">
                  <a16:creationId xmlns:a16="http://schemas.microsoft.com/office/drawing/2014/main" id="{40A26367-B93F-F747-9DA0-8109DBD4D34C}"/>
                </a:ext>
              </a:extLst>
            </p:cNvPr>
            <p:cNvSpPr txBox="1"/>
            <p:nvPr/>
          </p:nvSpPr>
          <p:spPr bwMode="auto">
            <a:xfrm>
              <a:off x="504939" y="1844422"/>
              <a:ext cx="2211495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github.com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/</a:t>
              </a:r>
              <a:b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</a:b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munich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-quantum-toolkit/</a:t>
              </a: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qcec</a:t>
              </a:r>
              <a:endPara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</p:grp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2AB8A120-35DE-3C9D-DB40-6C663986427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060819" y="4575078"/>
            <a:ext cx="2921199" cy="876041"/>
            <a:chOff x="421213" y="1453891"/>
            <a:chExt cx="2580171" cy="773770"/>
          </a:xfrm>
        </p:grpSpPr>
        <p:pic>
          <p:nvPicPr>
            <p:cNvPr id="360" name="Graphic 359">
              <a:extLst>
                <a:ext uri="{FF2B5EF4-FFF2-40B4-BE49-F238E27FC236}">
                  <a16:creationId xmlns:a16="http://schemas.microsoft.com/office/drawing/2014/main" id="{0140A6F0-CF58-5285-A477-E99DE8610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/>
          </p:blipFill>
          <p:spPr bwMode="auto">
            <a:xfrm>
              <a:off x="2228979" y="1653872"/>
              <a:ext cx="495414" cy="495414"/>
            </a:xfrm>
            <a:prstGeom prst="rect">
              <a:avLst/>
            </a:prstGeom>
          </p:spPr>
        </p:pic>
        <p:sp>
          <p:nvSpPr>
            <p:cNvPr id="355" name="Rectangle 354">
              <a:extLst>
                <a:ext uri="{FF2B5EF4-FFF2-40B4-BE49-F238E27FC236}">
                  <a16:creationId xmlns:a16="http://schemas.microsoft.com/office/drawing/2014/main" id="{BF3D50AA-CB76-07EE-806F-D9F86B36FCD0}"/>
                </a:ext>
              </a:extLst>
            </p:cNvPr>
            <p:cNvSpPr/>
            <p:nvPr/>
          </p:nvSpPr>
          <p:spPr bwMode="auto">
            <a:xfrm>
              <a:off x="421213" y="1453891"/>
              <a:ext cx="2409648" cy="737611"/>
            </a:xfrm>
            <a:prstGeom prst="rect">
              <a:avLst/>
            </a:prstGeom>
            <a:noFill/>
            <a:ln w="12700">
              <a:solidFill>
                <a:srgbClr val="0065B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356" name="Chevron 4">
              <a:extLst>
                <a:ext uri="{FF2B5EF4-FFF2-40B4-BE49-F238E27FC236}">
                  <a16:creationId xmlns:a16="http://schemas.microsoft.com/office/drawing/2014/main" id="{B3E007E2-644A-08A5-D07B-3FD89C7ED07E}"/>
                </a:ext>
              </a:extLst>
            </p:cNvPr>
            <p:cNvSpPr txBox="1"/>
            <p:nvPr/>
          </p:nvSpPr>
          <p:spPr bwMode="auto">
            <a:xfrm>
              <a:off x="421213" y="1453891"/>
              <a:ext cx="2409648" cy="149625"/>
            </a:xfrm>
            <a:prstGeom prst="rect">
              <a:avLst/>
            </a:prstGeom>
            <a:solidFill>
              <a:srgbClr val="0065BD"/>
            </a:solidFill>
            <a:ln w="12700">
              <a:solidFill>
                <a:srgbClr val="0065BD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l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MQT QECC</a:t>
              </a:r>
            </a:p>
          </p:txBody>
        </p:sp>
        <p:sp>
          <p:nvSpPr>
            <p:cNvPr id="357" name="Chevron 4">
              <a:extLst>
                <a:ext uri="{FF2B5EF4-FFF2-40B4-BE49-F238E27FC236}">
                  <a16:creationId xmlns:a16="http://schemas.microsoft.com/office/drawing/2014/main" id="{5D0B42CE-2405-21F4-E0BA-BDF48E4BCF36}"/>
                </a:ext>
              </a:extLst>
            </p:cNvPr>
            <p:cNvSpPr txBox="1"/>
            <p:nvPr/>
          </p:nvSpPr>
          <p:spPr bwMode="auto">
            <a:xfrm>
              <a:off x="504940" y="1619274"/>
              <a:ext cx="1634204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 Tool for </a:t>
              </a:r>
              <a:br>
                <a:rPr kumimoji="0" lang="de-DE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</a:br>
              <a:r>
                <a:rPr kumimoji="0" lang="de-DE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Quantum Error Correcting Codes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358" name="Rectangle 46">
              <a:extLst>
                <a:ext uri="{FF2B5EF4-FFF2-40B4-BE49-F238E27FC236}">
                  <a16:creationId xmlns:a16="http://schemas.microsoft.com/office/drawing/2014/main" id="{BD03080E-E779-00CE-83C0-95A029117EF5}"/>
                </a:ext>
              </a:extLst>
            </p:cNvPr>
            <p:cNvSpPr>
              <a:spLocks noChangeAspect="1"/>
            </p:cNvSpPr>
            <p:nvPr/>
          </p:nvSpPr>
          <p:spPr bwMode="auto">
            <a:xfrm rot="18900000">
              <a:off x="2349589" y="1932142"/>
              <a:ext cx="651795" cy="213242"/>
            </a:xfrm>
            <a:custGeom>
              <a:avLst/>
              <a:gdLst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3672408 w 3672408"/>
                <a:gd name="connsiteY2" fmla="*/ 1152128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2631821 w 3672408"/>
                <a:gd name="connsiteY2" fmla="*/ 1121820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2604452 w 3672408"/>
                <a:gd name="connsiteY2" fmla="*/ 1114979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89514"/>
                <a:gd name="connsiteY0" fmla="*/ 0 h 1152128"/>
                <a:gd name="connsiteX1" fmla="*/ 3689514 w 3689514"/>
                <a:gd name="connsiteY1" fmla="*/ 17105 h 1152128"/>
                <a:gd name="connsiteX2" fmla="*/ 2604452 w 3689514"/>
                <a:gd name="connsiteY2" fmla="*/ 1114979 h 1152128"/>
                <a:gd name="connsiteX3" fmla="*/ 0 w 3689514"/>
                <a:gd name="connsiteY3" fmla="*/ 1152128 h 1152128"/>
                <a:gd name="connsiteX4" fmla="*/ 0 w 3689514"/>
                <a:gd name="connsiteY4" fmla="*/ 0 h 1152128"/>
                <a:gd name="connsiteX0" fmla="*/ 0 w 3689514"/>
                <a:gd name="connsiteY0" fmla="*/ 0 h 1138445"/>
                <a:gd name="connsiteX1" fmla="*/ 3689514 w 3689514"/>
                <a:gd name="connsiteY1" fmla="*/ 17105 h 1138445"/>
                <a:gd name="connsiteX2" fmla="*/ 2604452 w 3689514"/>
                <a:gd name="connsiteY2" fmla="*/ 1114979 h 1138445"/>
                <a:gd name="connsiteX3" fmla="*/ 1361578 w 3689514"/>
                <a:gd name="connsiteY3" fmla="*/ 1138445 h 1138445"/>
                <a:gd name="connsiteX4" fmla="*/ 0 w 3689514"/>
                <a:gd name="connsiteY4" fmla="*/ 0 h 1138445"/>
                <a:gd name="connsiteX0" fmla="*/ 0 w 3429513"/>
                <a:gd name="connsiteY0" fmla="*/ 0 h 1131603"/>
                <a:gd name="connsiteX1" fmla="*/ 3429513 w 3429513"/>
                <a:gd name="connsiteY1" fmla="*/ 10263 h 1131603"/>
                <a:gd name="connsiteX2" fmla="*/ 2344451 w 3429513"/>
                <a:gd name="connsiteY2" fmla="*/ 1108137 h 1131603"/>
                <a:gd name="connsiteX3" fmla="*/ 1101577 w 3429513"/>
                <a:gd name="connsiteY3" fmla="*/ 1131603 h 1131603"/>
                <a:gd name="connsiteX4" fmla="*/ 0 w 3429513"/>
                <a:gd name="connsiteY4" fmla="*/ 0 h 1131603"/>
                <a:gd name="connsiteX0" fmla="*/ 0 w 3429513"/>
                <a:gd name="connsiteY0" fmla="*/ 0 h 1124761"/>
                <a:gd name="connsiteX1" fmla="*/ 3429513 w 3429513"/>
                <a:gd name="connsiteY1" fmla="*/ 10263 h 1124761"/>
                <a:gd name="connsiteX2" fmla="*/ 2344451 w 3429513"/>
                <a:gd name="connsiteY2" fmla="*/ 1108137 h 1124761"/>
                <a:gd name="connsiteX3" fmla="*/ 1115261 w 3429513"/>
                <a:gd name="connsiteY3" fmla="*/ 1124761 h 1124761"/>
                <a:gd name="connsiteX4" fmla="*/ 0 w 3429513"/>
                <a:gd name="connsiteY4" fmla="*/ 0 h 1124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513" h="1124761" extrusionOk="0">
                  <a:moveTo>
                    <a:pt x="0" y="0"/>
                  </a:moveTo>
                  <a:lnTo>
                    <a:pt x="3429513" y="10263"/>
                  </a:lnTo>
                  <a:lnTo>
                    <a:pt x="2344451" y="1108137"/>
                  </a:lnTo>
                  <a:lnTo>
                    <a:pt x="1115261" y="1124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5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pic>
          <p:nvPicPr>
            <p:cNvPr id="359" name="Picture 358">
              <a:extLst>
                <a:ext uri="{FF2B5EF4-FFF2-40B4-BE49-F238E27FC236}">
                  <a16:creationId xmlns:a16="http://schemas.microsoft.com/office/drawing/2014/main" id="{7557E92F-B115-1D9F-66BD-2169F67FE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 rot="18900000">
              <a:off x="2521451" y="2026062"/>
              <a:ext cx="145646" cy="145288"/>
            </a:xfrm>
            <a:prstGeom prst="rect">
              <a:avLst/>
            </a:prstGeom>
          </p:spPr>
        </p:pic>
        <p:sp>
          <p:nvSpPr>
            <p:cNvPr id="361" name="Chevron 4">
              <a:extLst>
                <a:ext uri="{FF2B5EF4-FFF2-40B4-BE49-F238E27FC236}">
                  <a16:creationId xmlns:a16="http://schemas.microsoft.com/office/drawing/2014/main" id="{C24AFADC-5DFE-9BA8-294A-751E9DB78E20}"/>
                </a:ext>
              </a:extLst>
            </p:cNvPr>
            <p:cNvSpPr txBox="1"/>
            <p:nvPr/>
          </p:nvSpPr>
          <p:spPr bwMode="auto">
            <a:xfrm>
              <a:off x="2038836" y="1472500"/>
              <a:ext cx="759575" cy="110616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65BD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QECC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362" name="Chevron 4">
              <a:extLst>
                <a:ext uri="{FF2B5EF4-FFF2-40B4-BE49-F238E27FC236}">
                  <a16:creationId xmlns:a16="http://schemas.microsoft.com/office/drawing/2014/main" id="{74C77161-0DAC-6AA5-846A-F1594BE2C04A}"/>
                </a:ext>
              </a:extLst>
            </p:cNvPr>
            <p:cNvSpPr txBox="1"/>
            <p:nvPr/>
          </p:nvSpPr>
          <p:spPr bwMode="auto">
            <a:xfrm rot="18900000">
              <a:off x="2582658" y="1923068"/>
              <a:ext cx="299381" cy="110616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PyPI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363" name="Chevron 4">
              <a:extLst>
                <a:ext uri="{FF2B5EF4-FFF2-40B4-BE49-F238E27FC236}">
                  <a16:creationId xmlns:a16="http://schemas.microsoft.com/office/drawing/2014/main" id="{8738465C-D8BD-591C-43A7-053613A65C48}"/>
                </a:ext>
              </a:extLst>
            </p:cNvPr>
            <p:cNvSpPr txBox="1"/>
            <p:nvPr/>
          </p:nvSpPr>
          <p:spPr bwMode="auto">
            <a:xfrm>
              <a:off x="504939" y="1837803"/>
              <a:ext cx="2211495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github.com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/</a:t>
              </a:r>
              <a:br>
                <a:rPr lang="en-GB" sz="800" b="1" dirty="0">
                  <a:solidFill>
                    <a:srgbClr val="64A0C9"/>
                  </a:solidFill>
                  <a:latin typeface="Poppins" pitchFamily="2" charset="77"/>
                  <a:cs typeface="Poppins" pitchFamily="2" charset="77"/>
                </a:rPr>
              </a:br>
              <a:r>
                <a:rPr lang="en-GB" sz="800" b="1" dirty="0" err="1">
                  <a:solidFill>
                    <a:srgbClr val="64A0C9"/>
                  </a:solidFill>
                  <a:latin typeface="Poppins" pitchFamily="2" charset="77"/>
                  <a:cs typeface="Poppins" pitchFamily="2" charset="77"/>
                </a:rPr>
                <a:t>munich</a:t>
              </a:r>
              <a:r>
                <a:rPr lang="en-GB" sz="800" b="1" dirty="0">
                  <a:solidFill>
                    <a:srgbClr val="64A0C9"/>
                  </a:solidFill>
                  <a:latin typeface="Poppins" pitchFamily="2" charset="77"/>
                  <a:cs typeface="Poppins" pitchFamily="2" charset="77"/>
                </a:rPr>
                <a:t>-quantum-toolkit/</a:t>
              </a: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qecc</a:t>
              </a:r>
              <a:endPara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</p:grp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2BD7A1E1-76D0-9DAC-DF1B-6157DE485D3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17985" y="4558752"/>
            <a:ext cx="2728137" cy="936000"/>
            <a:chOff x="421213" y="1453891"/>
            <a:chExt cx="2409648" cy="826729"/>
          </a:xfrm>
        </p:grpSpPr>
        <p:pic>
          <p:nvPicPr>
            <p:cNvPr id="380" name="Graphic 379">
              <a:extLst>
                <a:ext uri="{FF2B5EF4-FFF2-40B4-BE49-F238E27FC236}">
                  <a16:creationId xmlns:a16="http://schemas.microsoft.com/office/drawing/2014/main" id="{112181E6-48CC-C965-5AE0-AC29FFBB9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/>
          </p:blipFill>
          <p:spPr bwMode="auto">
            <a:xfrm>
              <a:off x="2243024" y="1666078"/>
              <a:ext cx="496633" cy="442206"/>
            </a:xfrm>
            <a:prstGeom prst="rect">
              <a:avLst/>
            </a:prstGeom>
          </p:spPr>
        </p:pic>
        <p:sp>
          <p:nvSpPr>
            <p:cNvPr id="375" name="Rectangle 374">
              <a:extLst>
                <a:ext uri="{FF2B5EF4-FFF2-40B4-BE49-F238E27FC236}">
                  <a16:creationId xmlns:a16="http://schemas.microsoft.com/office/drawing/2014/main" id="{5FD1A492-118F-C7F0-A97C-3F0CDDA528EE}"/>
                </a:ext>
              </a:extLst>
            </p:cNvPr>
            <p:cNvSpPr/>
            <p:nvPr/>
          </p:nvSpPr>
          <p:spPr bwMode="auto">
            <a:xfrm>
              <a:off x="421213" y="1453891"/>
              <a:ext cx="2409648" cy="737611"/>
            </a:xfrm>
            <a:prstGeom prst="rect">
              <a:avLst/>
            </a:prstGeom>
            <a:noFill/>
            <a:ln w="12700">
              <a:solidFill>
                <a:srgbClr val="0065B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376" name="Chevron 4">
              <a:extLst>
                <a:ext uri="{FF2B5EF4-FFF2-40B4-BE49-F238E27FC236}">
                  <a16:creationId xmlns:a16="http://schemas.microsoft.com/office/drawing/2014/main" id="{AB7668DA-54B8-3F5A-8AA5-32C875A4FC7A}"/>
                </a:ext>
              </a:extLst>
            </p:cNvPr>
            <p:cNvSpPr txBox="1"/>
            <p:nvPr/>
          </p:nvSpPr>
          <p:spPr bwMode="auto">
            <a:xfrm>
              <a:off x="421213" y="1453891"/>
              <a:ext cx="2409648" cy="149625"/>
            </a:xfrm>
            <a:prstGeom prst="rect">
              <a:avLst/>
            </a:prstGeom>
            <a:solidFill>
              <a:srgbClr val="0065BD"/>
            </a:solidFill>
            <a:ln w="12700">
              <a:solidFill>
                <a:srgbClr val="0065BD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l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MQT DDVis</a:t>
              </a:r>
            </a:p>
          </p:txBody>
        </p:sp>
        <p:sp>
          <p:nvSpPr>
            <p:cNvPr id="377" name="Chevron 4">
              <a:extLst>
                <a:ext uri="{FF2B5EF4-FFF2-40B4-BE49-F238E27FC236}">
                  <a16:creationId xmlns:a16="http://schemas.microsoft.com/office/drawing/2014/main" id="{A4DBFB6F-FA1F-618F-67F3-76BEA160F9FE}"/>
                </a:ext>
              </a:extLst>
            </p:cNvPr>
            <p:cNvSpPr txBox="1"/>
            <p:nvPr/>
          </p:nvSpPr>
          <p:spPr bwMode="auto">
            <a:xfrm>
              <a:off x="504940" y="1619274"/>
              <a:ext cx="1634204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 Web-Application visualizing Decision Diagrams for Quantum Computing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381" name="Chevron 4">
              <a:extLst>
                <a:ext uri="{FF2B5EF4-FFF2-40B4-BE49-F238E27FC236}">
                  <a16:creationId xmlns:a16="http://schemas.microsoft.com/office/drawing/2014/main" id="{6C8C117A-5DAD-8131-838F-6C96DC7D10BE}"/>
                </a:ext>
              </a:extLst>
            </p:cNvPr>
            <p:cNvSpPr txBox="1"/>
            <p:nvPr/>
          </p:nvSpPr>
          <p:spPr bwMode="auto">
            <a:xfrm>
              <a:off x="2038836" y="1472500"/>
              <a:ext cx="759575" cy="110616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0065BD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Data Structures</a:t>
              </a:r>
            </a:p>
          </p:txBody>
        </p:sp>
        <p:sp>
          <p:nvSpPr>
            <p:cNvPr id="383" name="Chevron 4">
              <a:extLst>
                <a:ext uri="{FF2B5EF4-FFF2-40B4-BE49-F238E27FC236}">
                  <a16:creationId xmlns:a16="http://schemas.microsoft.com/office/drawing/2014/main" id="{DC89EB2A-ED90-C068-8224-A18D81855034}"/>
                </a:ext>
              </a:extLst>
            </p:cNvPr>
            <p:cNvSpPr txBox="1"/>
            <p:nvPr/>
          </p:nvSpPr>
          <p:spPr bwMode="auto">
            <a:xfrm>
              <a:off x="504939" y="1890763"/>
              <a:ext cx="1927619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1" i="0" u="none" strike="noStrike" kern="1200" cap="none" spc="0" normalizeH="0" baseline="0" noProof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www.cda.cit.tum.de/app/ddvis</a:t>
              </a:r>
            </a:p>
          </p:txBody>
        </p:sp>
      </p:grpSp>
      <p:grpSp>
        <p:nvGrpSpPr>
          <p:cNvPr id="414" name="Group 413">
            <a:extLst>
              <a:ext uri="{FF2B5EF4-FFF2-40B4-BE49-F238E27FC236}">
                <a16:creationId xmlns:a16="http://schemas.microsoft.com/office/drawing/2014/main" id="{AC7EF107-9BF6-313B-91D1-27E71FC5DDF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186771" y="4558881"/>
            <a:ext cx="2921199" cy="931956"/>
            <a:chOff x="421213" y="1453891"/>
            <a:chExt cx="2580171" cy="823158"/>
          </a:xfrm>
        </p:grpSpPr>
        <p:pic>
          <p:nvPicPr>
            <p:cNvPr id="420" name="Graphic 419" descr="A grid with small circles">
              <a:extLst>
                <a:ext uri="{FF2B5EF4-FFF2-40B4-BE49-F238E27FC236}">
                  <a16:creationId xmlns:a16="http://schemas.microsoft.com/office/drawing/2014/main" id="{78337EB8-8D0B-D814-90A4-A0173A9E6EF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/>
          </p:blipFill>
          <p:spPr bwMode="auto">
            <a:xfrm>
              <a:off x="2034273" y="1527089"/>
              <a:ext cx="749960" cy="749960"/>
            </a:xfrm>
            <a:prstGeom prst="rect">
              <a:avLst/>
            </a:prstGeom>
          </p:spPr>
        </p:pic>
        <p:sp>
          <p:nvSpPr>
            <p:cNvPr id="415" name="Rectangle 414">
              <a:extLst>
                <a:ext uri="{FF2B5EF4-FFF2-40B4-BE49-F238E27FC236}">
                  <a16:creationId xmlns:a16="http://schemas.microsoft.com/office/drawing/2014/main" id="{9A6BFE50-221E-3A6B-00AA-13E8C3FB23CA}"/>
                </a:ext>
              </a:extLst>
            </p:cNvPr>
            <p:cNvSpPr/>
            <p:nvPr/>
          </p:nvSpPr>
          <p:spPr bwMode="auto">
            <a:xfrm>
              <a:off x="421213" y="1453891"/>
              <a:ext cx="2409648" cy="737611"/>
            </a:xfrm>
            <a:prstGeom prst="rect">
              <a:avLst/>
            </a:prstGeom>
            <a:noFill/>
            <a:ln w="12700">
              <a:solidFill>
                <a:srgbClr val="0065B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416" name="Chevron 4">
              <a:extLst>
                <a:ext uri="{FF2B5EF4-FFF2-40B4-BE49-F238E27FC236}">
                  <a16:creationId xmlns:a16="http://schemas.microsoft.com/office/drawing/2014/main" id="{47467B47-46E2-021E-5AD6-7996F952D859}"/>
                </a:ext>
              </a:extLst>
            </p:cNvPr>
            <p:cNvSpPr txBox="1"/>
            <p:nvPr/>
          </p:nvSpPr>
          <p:spPr bwMode="auto">
            <a:xfrm>
              <a:off x="421213" y="1453891"/>
              <a:ext cx="2409648" cy="149625"/>
            </a:xfrm>
            <a:prstGeom prst="rect">
              <a:avLst/>
            </a:prstGeom>
            <a:solidFill>
              <a:srgbClr val="0065BD"/>
            </a:solidFill>
            <a:ln w="12700">
              <a:solidFill>
                <a:srgbClr val="0065BD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l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MQT NAViz</a:t>
              </a:r>
            </a:p>
          </p:txBody>
        </p:sp>
        <p:sp>
          <p:nvSpPr>
            <p:cNvPr id="417" name="Chevron 4">
              <a:extLst>
                <a:ext uri="{FF2B5EF4-FFF2-40B4-BE49-F238E27FC236}">
                  <a16:creationId xmlns:a16="http://schemas.microsoft.com/office/drawing/2014/main" id="{5B94CA14-2964-35C4-39FA-0A15608E4572}"/>
                </a:ext>
              </a:extLst>
            </p:cNvPr>
            <p:cNvSpPr txBox="1"/>
            <p:nvPr/>
          </p:nvSpPr>
          <p:spPr bwMode="auto">
            <a:xfrm>
              <a:off x="504940" y="1619274"/>
              <a:ext cx="1634204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 </a:t>
              </a:r>
              <a:r>
                <a:rPr kumimoji="0" lang="de-DE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visualization</a:t>
              </a: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</a:t>
              </a:r>
              <a:r>
                <a:rPr kumimoji="0" lang="de-DE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software</a:t>
              </a: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</a:t>
              </a:r>
              <a:r>
                <a:rPr kumimoji="0" lang="de-DE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for</a:t>
              </a: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neutral </a:t>
              </a:r>
              <a:r>
                <a:rPr kumimoji="0" lang="de-DE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atom</a:t>
              </a: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</a:t>
              </a:r>
              <a:r>
                <a:rPr kumimoji="0" lang="de-DE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quantum</a:t>
              </a: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</a:t>
              </a:r>
              <a:r>
                <a:rPr kumimoji="0" lang="de-DE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computers</a:t>
              </a: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.</a:t>
              </a:r>
            </a:p>
          </p:txBody>
        </p:sp>
        <p:sp>
          <p:nvSpPr>
            <p:cNvPr id="418" name="Rectangle 46">
              <a:extLst>
                <a:ext uri="{FF2B5EF4-FFF2-40B4-BE49-F238E27FC236}">
                  <a16:creationId xmlns:a16="http://schemas.microsoft.com/office/drawing/2014/main" id="{B3C583EE-31F5-A7DF-0A71-0953AFCCF9B1}"/>
                </a:ext>
              </a:extLst>
            </p:cNvPr>
            <p:cNvSpPr>
              <a:spLocks noChangeAspect="1"/>
            </p:cNvSpPr>
            <p:nvPr/>
          </p:nvSpPr>
          <p:spPr bwMode="auto">
            <a:xfrm rot="18900000">
              <a:off x="2349589" y="1932142"/>
              <a:ext cx="651795" cy="213242"/>
            </a:xfrm>
            <a:custGeom>
              <a:avLst/>
              <a:gdLst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3672408 w 3672408"/>
                <a:gd name="connsiteY2" fmla="*/ 1152128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2631821 w 3672408"/>
                <a:gd name="connsiteY2" fmla="*/ 1121820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2604452 w 3672408"/>
                <a:gd name="connsiteY2" fmla="*/ 1114979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89514"/>
                <a:gd name="connsiteY0" fmla="*/ 0 h 1152128"/>
                <a:gd name="connsiteX1" fmla="*/ 3689514 w 3689514"/>
                <a:gd name="connsiteY1" fmla="*/ 17105 h 1152128"/>
                <a:gd name="connsiteX2" fmla="*/ 2604452 w 3689514"/>
                <a:gd name="connsiteY2" fmla="*/ 1114979 h 1152128"/>
                <a:gd name="connsiteX3" fmla="*/ 0 w 3689514"/>
                <a:gd name="connsiteY3" fmla="*/ 1152128 h 1152128"/>
                <a:gd name="connsiteX4" fmla="*/ 0 w 3689514"/>
                <a:gd name="connsiteY4" fmla="*/ 0 h 1152128"/>
                <a:gd name="connsiteX0" fmla="*/ 0 w 3689514"/>
                <a:gd name="connsiteY0" fmla="*/ 0 h 1138445"/>
                <a:gd name="connsiteX1" fmla="*/ 3689514 w 3689514"/>
                <a:gd name="connsiteY1" fmla="*/ 17105 h 1138445"/>
                <a:gd name="connsiteX2" fmla="*/ 2604452 w 3689514"/>
                <a:gd name="connsiteY2" fmla="*/ 1114979 h 1138445"/>
                <a:gd name="connsiteX3" fmla="*/ 1361578 w 3689514"/>
                <a:gd name="connsiteY3" fmla="*/ 1138445 h 1138445"/>
                <a:gd name="connsiteX4" fmla="*/ 0 w 3689514"/>
                <a:gd name="connsiteY4" fmla="*/ 0 h 1138445"/>
                <a:gd name="connsiteX0" fmla="*/ 0 w 3429513"/>
                <a:gd name="connsiteY0" fmla="*/ 0 h 1131603"/>
                <a:gd name="connsiteX1" fmla="*/ 3429513 w 3429513"/>
                <a:gd name="connsiteY1" fmla="*/ 10263 h 1131603"/>
                <a:gd name="connsiteX2" fmla="*/ 2344451 w 3429513"/>
                <a:gd name="connsiteY2" fmla="*/ 1108137 h 1131603"/>
                <a:gd name="connsiteX3" fmla="*/ 1101577 w 3429513"/>
                <a:gd name="connsiteY3" fmla="*/ 1131603 h 1131603"/>
                <a:gd name="connsiteX4" fmla="*/ 0 w 3429513"/>
                <a:gd name="connsiteY4" fmla="*/ 0 h 1131603"/>
                <a:gd name="connsiteX0" fmla="*/ 0 w 3429513"/>
                <a:gd name="connsiteY0" fmla="*/ 0 h 1124761"/>
                <a:gd name="connsiteX1" fmla="*/ 3429513 w 3429513"/>
                <a:gd name="connsiteY1" fmla="*/ 10263 h 1124761"/>
                <a:gd name="connsiteX2" fmla="*/ 2344451 w 3429513"/>
                <a:gd name="connsiteY2" fmla="*/ 1108137 h 1124761"/>
                <a:gd name="connsiteX3" fmla="*/ 1115261 w 3429513"/>
                <a:gd name="connsiteY3" fmla="*/ 1124761 h 1124761"/>
                <a:gd name="connsiteX4" fmla="*/ 0 w 3429513"/>
                <a:gd name="connsiteY4" fmla="*/ 0 h 1124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513" h="1124761" extrusionOk="0">
                  <a:moveTo>
                    <a:pt x="0" y="0"/>
                  </a:moveTo>
                  <a:lnTo>
                    <a:pt x="3429513" y="10263"/>
                  </a:lnTo>
                  <a:lnTo>
                    <a:pt x="2344451" y="1108137"/>
                  </a:lnTo>
                  <a:lnTo>
                    <a:pt x="1115261" y="1124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5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pic>
          <p:nvPicPr>
            <p:cNvPr id="419" name="Picture 418">
              <a:extLst>
                <a:ext uri="{FF2B5EF4-FFF2-40B4-BE49-F238E27FC236}">
                  <a16:creationId xmlns:a16="http://schemas.microsoft.com/office/drawing/2014/main" id="{2F46C15F-7812-AC31-F964-204D4FBCD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 rot="18900000">
              <a:off x="2521451" y="2026062"/>
              <a:ext cx="145646" cy="145288"/>
            </a:xfrm>
            <a:prstGeom prst="rect">
              <a:avLst/>
            </a:prstGeom>
          </p:spPr>
        </p:pic>
        <p:sp>
          <p:nvSpPr>
            <p:cNvPr id="421" name="Chevron 4">
              <a:extLst>
                <a:ext uri="{FF2B5EF4-FFF2-40B4-BE49-F238E27FC236}">
                  <a16:creationId xmlns:a16="http://schemas.microsoft.com/office/drawing/2014/main" id="{863F735F-61F5-0C56-38A1-AF2FECEF51E7}"/>
                </a:ext>
              </a:extLst>
            </p:cNvPr>
            <p:cNvSpPr txBox="1"/>
            <p:nvPr/>
          </p:nvSpPr>
          <p:spPr bwMode="auto">
            <a:xfrm>
              <a:off x="2038836" y="1472500"/>
              <a:ext cx="759575" cy="110616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0065BD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Core Methods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422" name="Chevron 4">
              <a:extLst>
                <a:ext uri="{FF2B5EF4-FFF2-40B4-BE49-F238E27FC236}">
                  <a16:creationId xmlns:a16="http://schemas.microsoft.com/office/drawing/2014/main" id="{CE8D9486-58B2-D715-08E4-149AD0276E2E}"/>
                </a:ext>
              </a:extLst>
            </p:cNvPr>
            <p:cNvSpPr txBox="1"/>
            <p:nvPr/>
          </p:nvSpPr>
          <p:spPr bwMode="auto">
            <a:xfrm rot="18900000">
              <a:off x="2582658" y="1923068"/>
              <a:ext cx="299381" cy="110616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PyPI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423" name="Chevron 4">
              <a:extLst>
                <a:ext uri="{FF2B5EF4-FFF2-40B4-BE49-F238E27FC236}">
                  <a16:creationId xmlns:a16="http://schemas.microsoft.com/office/drawing/2014/main" id="{7024875F-20E3-C980-B3E7-BC72A1AA1D2F}"/>
                </a:ext>
              </a:extLst>
            </p:cNvPr>
            <p:cNvSpPr txBox="1"/>
            <p:nvPr/>
          </p:nvSpPr>
          <p:spPr bwMode="auto">
            <a:xfrm>
              <a:off x="504939" y="1851043"/>
              <a:ext cx="2211495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github.com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/</a:t>
              </a:r>
              <a:b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</a:b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munich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-quantum-toolkit/</a:t>
              </a: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naviz</a:t>
              </a:r>
              <a:endPara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</p:grpSp>
      <p:sp>
        <p:nvSpPr>
          <p:cNvPr id="5" name="Textfeld 29">
            <a:extLst>
              <a:ext uri="{FF2B5EF4-FFF2-40B4-BE49-F238E27FC236}">
                <a16:creationId xmlns:a16="http://schemas.microsoft.com/office/drawing/2014/main" id="{DE48C769-6507-4852-3149-14947C435C76}"/>
              </a:ext>
            </a:extLst>
          </p:cNvPr>
          <p:cNvSpPr txBox="1"/>
          <p:nvPr/>
        </p:nvSpPr>
        <p:spPr bwMode="auto">
          <a:xfrm>
            <a:off x="420504" y="5680695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https://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mqt.readthedocs.io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7C55527-6AC6-A7D0-C288-AD960016012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065546" y="3601686"/>
            <a:ext cx="2728137" cy="876041"/>
            <a:chOff x="421213" y="1453891"/>
            <a:chExt cx="2409648" cy="773770"/>
          </a:xfrm>
        </p:grpSpPr>
        <p:pic>
          <p:nvPicPr>
            <p:cNvPr id="40" name="Graphic 229" descr="Clipboard Partially Checked with solid fill">
              <a:extLst>
                <a:ext uri="{FF2B5EF4-FFF2-40B4-BE49-F238E27FC236}">
                  <a16:creationId xmlns:a16="http://schemas.microsoft.com/office/drawing/2014/main" id="{BA2EE422-4141-38A6-0C8D-9B7BA80C03D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 bwMode="auto">
            <a:xfrm>
              <a:off x="2333817" y="1687769"/>
              <a:ext cx="389858" cy="38985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3360827-928C-F735-D959-B6D9F6936043}"/>
                </a:ext>
              </a:extLst>
            </p:cNvPr>
            <p:cNvSpPr/>
            <p:nvPr/>
          </p:nvSpPr>
          <p:spPr bwMode="auto">
            <a:xfrm>
              <a:off x="421213" y="1453891"/>
              <a:ext cx="2409648" cy="737611"/>
            </a:xfrm>
            <a:prstGeom prst="rect">
              <a:avLst/>
            </a:prstGeom>
            <a:noFill/>
            <a:ln w="12700">
              <a:solidFill>
                <a:srgbClr val="0065B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42" name="Chevron 4">
              <a:extLst>
                <a:ext uri="{FF2B5EF4-FFF2-40B4-BE49-F238E27FC236}">
                  <a16:creationId xmlns:a16="http://schemas.microsoft.com/office/drawing/2014/main" id="{BB9429B9-BA1C-CC97-F646-42A9E5C00B01}"/>
                </a:ext>
              </a:extLst>
            </p:cNvPr>
            <p:cNvSpPr txBox="1"/>
            <p:nvPr/>
          </p:nvSpPr>
          <p:spPr bwMode="auto">
            <a:xfrm>
              <a:off x="421213" y="1453891"/>
              <a:ext cx="2409648" cy="149625"/>
            </a:xfrm>
            <a:prstGeom prst="rect">
              <a:avLst/>
            </a:prstGeom>
            <a:solidFill>
              <a:srgbClr val="0065BD"/>
            </a:solidFill>
            <a:ln w="12700">
              <a:solidFill>
                <a:srgbClr val="0065BD"/>
              </a:solidFill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l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MQT Debugger</a:t>
              </a:r>
            </a:p>
          </p:txBody>
        </p:sp>
        <p:sp>
          <p:nvSpPr>
            <p:cNvPr id="43" name="Chevron 4">
              <a:extLst>
                <a:ext uri="{FF2B5EF4-FFF2-40B4-BE49-F238E27FC236}">
                  <a16:creationId xmlns:a16="http://schemas.microsoft.com/office/drawing/2014/main" id="{E07C22B1-8A20-4497-4119-8BCB1BD4A9A6}"/>
                </a:ext>
              </a:extLst>
            </p:cNvPr>
            <p:cNvSpPr txBox="1"/>
            <p:nvPr/>
          </p:nvSpPr>
          <p:spPr bwMode="auto">
            <a:xfrm>
              <a:off x="504940" y="1619274"/>
              <a:ext cx="1890766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 semi-</a:t>
              </a:r>
              <a:r>
                <a:rPr kumimoji="0" lang="de-DE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automated</a:t>
              </a: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</a:t>
              </a:r>
              <a:r>
                <a:rPr kumimoji="0" lang="de-DE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tool</a:t>
              </a: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</a:t>
              </a:r>
              <a:r>
                <a:rPr kumimoji="0" lang="de-DE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for</a:t>
              </a: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</a:t>
              </a:r>
              <a:r>
                <a:rPr kumimoji="0" lang="de-DE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debugging</a:t>
              </a: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</a:t>
              </a:r>
              <a:r>
                <a:rPr kumimoji="0" lang="de-DE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quantum</a:t>
              </a: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 </a:t>
              </a:r>
              <a:r>
                <a:rPr kumimoji="0" lang="de-DE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programs</a:t>
              </a:r>
              <a:endPara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44" name="Chevron 4">
              <a:extLst>
                <a:ext uri="{FF2B5EF4-FFF2-40B4-BE49-F238E27FC236}">
                  <a16:creationId xmlns:a16="http://schemas.microsoft.com/office/drawing/2014/main" id="{130E4513-9379-5D31-729F-876D58B4AE37}"/>
                </a:ext>
              </a:extLst>
            </p:cNvPr>
            <p:cNvSpPr txBox="1"/>
            <p:nvPr/>
          </p:nvSpPr>
          <p:spPr bwMode="auto">
            <a:xfrm>
              <a:off x="2038836" y="1472500"/>
              <a:ext cx="759575" cy="110616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65BD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Verification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sp>
          <p:nvSpPr>
            <p:cNvPr id="45" name="Chevron 4">
              <a:extLst>
                <a:ext uri="{FF2B5EF4-FFF2-40B4-BE49-F238E27FC236}">
                  <a16:creationId xmlns:a16="http://schemas.microsoft.com/office/drawing/2014/main" id="{B9B0E08F-1C2E-312E-04F1-C3CA34A899EA}"/>
                </a:ext>
              </a:extLst>
            </p:cNvPr>
            <p:cNvSpPr txBox="1"/>
            <p:nvPr/>
          </p:nvSpPr>
          <p:spPr bwMode="auto">
            <a:xfrm>
              <a:off x="504939" y="1837803"/>
              <a:ext cx="1828627" cy="389858"/>
            </a:xfrm>
            <a:prstGeom prst="rect">
              <a:avLst/>
            </a:prstGeom>
            <a:noFill/>
            <a:ln w="762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github.com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/</a:t>
              </a:r>
              <a:b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</a:br>
              <a:r>
                <a:rPr kumimoji="0" lang="en-GB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munich</a:t>
              </a: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-quantum-toolkit/debugger</a:t>
              </a:r>
              <a:endPara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64A0C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664E5C3-4333-1B50-ADA9-4AC2D00BC35B}"/>
              </a:ext>
            </a:extLst>
          </p:cNvPr>
          <p:cNvGrpSpPr/>
          <p:nvPr/>
        </p:nvGrpSpPr>
        <p:grpSpPr bwMode="auto">
          <a:xfrm>
            <a:off x="3315384" y="4556153"/>
            <a:ext cx="2728137" cy="883536"/>
            <a:chOff x="428116" y="4391062"/>
            <a:chExt cx="2728137" cy="883536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9183DE9-810A-B1E6-3D34-2892E15A37F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8116" y="4391062"/>
              <a:ext cx="2728137" cy="883536"/>
              <a:chOff x="421213" y="1453891"/>
              <a:chExt cx="2409648" cy="780390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D33ACA66-0AE6-4787-8EDF-6BD76E954CC3}"/>
                  </a:ext>
                </a:extLst>
              </p:cNvPr>
              <p:cNvSpPr/>
              <p:nvPr/>
            </p:nvSpPr>
            <p:spPr bwMode="auto">
              <a:xfrm>
                <a:off x="421213" y="1453891"/>
                <a:ext cx="2409648" cy="737611"/>
              </a:xfrm>
              <a:prstGeom prst="rect">
                <a:avLst/>
              </a:prstGeom>
              <a:noFill/>
              <a:ln w="12700">
                <a:solidFill>
                  <a:srgbClr val="0065BD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endParaRPr>
              </a:p>
            </p:txBody>
          </p:sp>
          <p:sp>
            <p:nvSpPr>
              <p:cNvPr id="54" name="Chevron 4">
                <a:extLst>
                  <a:ext uri="{FF2B5EF4-FFF2-40B4-BE49-F238E27FC236}">
                    <a16:creationId xmlns:a16="http://schemas.microsoft.com/office/drawing/2014/main" id="{3E347687-27CE-BD55-DD47-D5C1779E86D7}"/>
                  </a:ext>
                </a:extLst>
              </p:cNvPr>
              <p:cNvSpPr txBox="1"/>
              <p:nvPr/>
            </p:nvSpPr>
            <p:spPr bwMode="auto">
              <a:xfrm>
                <a:off x="421213" y="1453891"/>
                <a:ext cx="2409648" cy="149625"/>
              </a:xfrm>
              <a:prstGeom prst="rect">
                <a:avLst/>
              </a:prstGeom>
              <a:solidFill>
                <a:srgbClr val="0065BD"/>
              </a:solidFill>
              <a:ln w="12700">
                <a:solidFill>
                  <a:srgbClr val="0065BD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spcFirstLastPara="0" vert="horz" wrap="square" lIns="17145" tIns="17145" rIns="17145" bIns="17145" numCol="1" spcCol="1270" anchor="ctr" anchorCtr="0">
                <a:noAutofit/>
              </a:bodyPr>
              <a:lstStyle/>
              <a:p>
                <a:pPr marL="0" marR="0" lvl="0" indent="0" algn="l" defTabSz="1200150" rtl="0" eaLnBrk="1" fontAlgn="base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 MQT Core</a:t>
                </a:r>
              </a:p>
            </p:txBody>
          </p:sp>
          <p:sp>
            <p:nvSpPr>
              <p:cNvPr id="55" name="Chevron 4">
                <a:extLst>
                  <a:ext uri="{FF2B5EF4-FFF2-40B4-BE49-F238E27FC236}">
                    <a16:creationId xmlns:a16="http://schemas.microsoft.com/office/drawing/2014/main" id="{BDB5B8BF-C8EE-5B21-C892-CC3C8DA62942}"/>
                  </a:ext>
                </a:extLst>
              </p:cNvPr>
              <p:cNvSpPr txBox="1"/>
              <p:nvPr/>
            </p:nvSpPr>
            <p:spPr bwMode="auto">
              <a:xfrm>
                <a:off x="504940" y="1619274"/>
                <a:ext cx="1634204" cy="389858"/>
              </a:xfrm>
              <a:prstGeom prst="rect">
                <a:avLst/>
              </a:prstGeom>
              <a:noFill/>
              <a:ln w="76200">
                <a:noFill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spcFirstLastPara="0" vert="horz" wrap="square" lIns="17145" tIns="17145" rIns="17145" bIns="17145" numCol="1" spcCol="1270" anchor="t" anchorCtr="0"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The Backbone of the MQT</a:t>
                </a: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Intermediate Representation (IR)</a:t>
                </a: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Decision Diagram and ZX Package</a:t>
                </a: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endParaRPr>
              </a:p>
            </p:txBody>
          </p:sp>
          <p:sp>
            <p:nvSpPr>
              <p:cNvPr id="56" name="Chevron 4">
                <a:extLst>
                  <a:ext uri="{FF2B5EF4-FFF2-40B4-BE49-F238E27FC236}">
                    <a16:creationId xmlns:a16="http://schemas.microsoft.com/office/drawing/2014/main" id="{3CB3A965-B1AB-034C-0E2C-F99354D0BC11}"/>
                  </a:ext>
                </a:extLst>
              </p:cNvPr>
              <p:cNvSpPr txBox="1"/>
              <p:nvPr/>
            </p:nvSpPr>
            <p:spPr bwMode="auto">
              <a:xfrm>
                <a:off x="2038836" y="1472500"/>
                <a:ext cx="759575" cy="110616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spcFirstLastPara="0" vert="horz" wrap="square" lIns="17145" tIns="17145" rIns="17145" bIns="17145" numCol="1" spcCol="1270" anchor="ctr" anchorCtr="0">
                <a:noAutofit/>
              </a:bodyPr>
              <a:lstStyle/>
              <a:p>
                <a:pPr marL="0" marR="0" lvl="0" indent="0" algn="r" defTabSz="1200150" rtl="0" eaLnBrk="1" fontAlgn="base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65BD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Data Structures</a:t>
                </a: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endParaRPr>
              </a:p>
            </p:txBody>
          </p:sp>
          <p:sp>
            <p:nvSpPr>
              <p:cNvPr id="57" name="Chevron 4">
                <a:extLst>
                  <a:ext uri="{FF2B5EF4-FFF2-40B4-BE49-F238E27FC236}">
                    <a16:creationId xmlns:a16="http://schemas.microsoft.com/office/drawing/2014/main" id="{C3C34736-D60E-7FA1-6862-2C75CD5EC7CC}"/>
                  </a:ext>
                </a:extLst>
              </p:cNvPr>
              <p:cNvSpPr txBox="1"/>
              <p:nvPr/>
            </p:nvSpPr>
            <p:spPr bwMode="auto">
              <a:xfrm>
                <a:off x="504939" y="1844423"/>
                <a:ext cx="1953185" cy="389858"/>
              </a:xfrm>
              <a:prstGeom prst="rect">
                <a:avLst/>
              </a:prstGeom>
              <a:noFill/>
              <a:ln w="76200">
                <a:noFill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spcFirstLastPara="0" vert="horz" wrap="square" lIns="17145" tIns="17145" rIns="17145" bIns="17145" numCol="1" spcCol="1270" anchor="t" anchorCtr="0"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4A0C9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github.com</a:t>
                </a:r>
                <a:r>
                  <a:rPr kumimoji="0" lang="en-GB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A0C9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/</a:t>
                </a:r>
                <a:br>
                  <a:rPr kumimoji="0" lang="en-GB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A0C9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</a:br>
                <a:r>
                  <a:rPr kumimoji="0" lang="en-GB" sz="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4A0C9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munich</a:t>
                </a:r>
                <a:r>
                  <a:rPr kumimoji="0" lang="en-GB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A0C9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-quantum-toolkit/core</a:t>
                </a:r>
                <a:endParaRPr kumimoji="0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endParaRPr>
              </a:p>
            </p:txBody>
          </p:sp>
        </p:grpSp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05F68245-B009-FC0B-E617-30403328E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rcRect t="14766" b="25040"/>
            <a:stretch/>
          </p:blipFill>
          <p:spPr bwMode="auto">
            <a:xfrm>
              <a:off x="2356168" y="4746302"/>
              <a:ext cx="207570" cy="327977"/>
            </a:xfrm>
            <a:prstGeom prst="rect">
              <a:avLst/>
            </a:prstGeom>
          </p:spPr>
        </p:pic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91DB1BCD-976D-41F6-6872-327605103F7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/>
          </p:blipFill>
          <p:spPr bwMode="auto">
            <a:xfrm>
              <a:off x="2638039" y="4604735"/>
              <a:ext cx="438779" cy="172800"/>
            </a:xfrm>
            <a:prstGeom prst="rect">
              <a:avLst/>
            </a:prstGeom>
          </p:spPr>
        </p:pic>
        <p:pic>
          <p:nvPicPr>
            <p:cNvPr id="60" name="Picture 10">
              <a:extLst>
                <a:ext uri="{FF2B5EF4-FFF2-40B4-BE49-F238E27FC236}">
                  <a16:creationId xmlns:a16="http://schemas.microsoft.com/office/drawing/2014/main" id="{E684C05E-6453-279B-8FEB-7409F0DEAC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grayscl/>
            </a:blip>
            <a:srcRect l="55647"/>
            <a:stretch/>
          </p:blipFill>
          <p:spPr bwMode="auto">
            <a:xfrm>
              <a:off x="2621003" y="4848280"/>
              <a:ext cx="292717" cy="297257"/>
            </a:xfrm>
            <a:prstGeom prst="rect">
              <a:avLst/>
            </a:prstGeom>
            <a:noFill/>
          </p:spPr>
        </p:pic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EE62EAD5-1E77-62B5-6374-2F62899AA296}"/>
              </a:ext>
            </a:extLst>
          </p:cNvPr>
          <p:cNvGrpSpPr/>
          <p:nvPr/>
        </p:nvGrpSpPr>
        <p:grpSpPr>
          <a:xfrm>
            <a:off x="9044516" y="1693024"/>
            <a:ext cx="2921199" cy="1020293"/>
            <a:chOff x="6188888" y="1693024"/>
            <a:chExt cx="2921199" cy="1020293"/>
          </a:xfrm>
        </p:grpSpPr>
        <p:pic>
          <p:nvPicPr>
            <p:cNvPr id="25" name="Graphic 18">
              <a:extLst>
                <a:ext uri="{FF2B5EF4-FFF2-40B4-BE49-F238E27FC236}">
                  <a16:creationId xmlns:a16="http://schemas.microsoft.com/office/drawing/2014/main" id="{219D0A83-6309-A3E6-19E2-7850DC839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8251618" y="1885373"/>
              <a:ext cx="562274" cy="524789"/>
            </a:xfrm>
            <a:prstGeom prst="rect">
              <a:avLst/>
            </a:prstGeom>
          </p:spPr>
        </p:pic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BAB425FE-2680-D745-08D3-89C17F33E7F6}"/>
                </a:ext>
              </a:extLst>
            </p:cNvPr>
            <p:cNvGrpSpPr/>
            <p:nvPr/>
          </p:nvGrpSpPr>
          <p:grpSpPr>
            <a:xfrm>
              <a:off x="6188888" y="1693024"/>
              <a:ext cx="2921199" cy="1020293"/>
              <a:chOff x="6188888" y="1693024"/>
              <a:chExt cx="2921199" cy="1020293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AE6C182-9580-1C91-5CD5-1F5E10E3ACD6}"/>
                  </a:ext>
                </a:extLst>
              </p:cNvPr>
              <p:cNvSpPr/>
              <p:nvPr/>
            </p:nvSpPr>
            <p:spPr bwMode="auto">
              <a:xfrm>
                <a:off x="6188888" y="1693024"/>
                <a:ext cx="2728138" cy="835103"/>
              </a:xfrm>
              <a:prstGeom prst="rect">
                <a:avLst/>
              </a:prstGeom>
              <a:noFill/>
              <a:ln w="12700">
                <a:solidFill>
                  <a:srgbClr val="0065BD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endParaRPr>
              </a:p>
            </p:txBody>
          </p:sp>
          <p:sp>
            <p:nvSpPr>
              <p:cNvPr id="12" name="Chevron 4">
                <a:extLst>
                  <a:ext uri="{FF2B5EF4-FFF2-40B4-BE49-F238E27FC236}">
                    <a16:creationId xmlns:a16="http://schemas.microsoft.com/office/drawing/2014/main" id="{834E0285-28AD-B3C3-EC58-0EAB2477F6DD}"/>
                  </a:ext>
                </a:extLst>
              </p:cNvPr>
              <p:cNvSpPr txBox="1"/>
              <p:nvPr/>
            </p:nvSpPr>
            <p:spPr bwMode="auto">
              <a:xfrm>
                <a:off x="6188888" y="1693024"/>
                <a:ext cx="2728138" cy="169401"/>
              </a:xfrm>
              <a:prstGeom prst="rect">
                <a:avLst/>
              </a:prstGeom>
              <a:solidFill>
                <a:srgbClr val="0065BD"/>
              </a:solidFill>
              <a:ln w="12700">
                <a:solidFill>
                  <a:srgbClr val="0065BD"/>
                </a:solidFill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spcFirstLastPara="0" vert="horz" wrap="square" lIns="17145" tIns="17145" rIns="17145" bIns="17145" numCol="1" spcCol="1270" anchor="ctr" anchorCtr="0">
                <a:noAutofit/>
              </a:bodyPr>
              <a:lstStyle/>
              <a:p>
                <a:pPr marL="0" marR="0" lvl="0" indent="0" algn="l" defTabSz="1200150" rtl="0" eaLnBrk="1" fontAlgn="base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 MQT YAQS</a:t>
                </a:r>
              </a:p>
            </p:txBody>
          </p:sp>
          <p:sp>
            <p:nvSpPr>
              <p:cNvPr id="13" name="Chevron 4">
                <a:extLst>
                  <a:ext uri="{FF2B5EF4-FFF2-40B4-BE49-F238E27FC236}">
                    <a16:creationId xmlns:a16="http://schemas.microsoft.com/office/drawing/2014/main" id="{893AA190-0092-983C-9FE3-3EC716FC7F98}"/>
                  </a:ext>
                </a:extLst>
              </p:cNvPr>
              <p:cNvSpPr txBox="1"/>
              <p:nvPr/>
            </p:nvSpPr>
            <p:spPr bwMode="auto">
              <a:xfrm>
                <a:off x="6283681" y="1880266"/>
                <a:ext cx="1930927" cy="441386"/>
              </a:xfrm>
              <a:prstGeom prst="rect">
                <a:avLst/>
              </a:prstGeom>
              <a:noFill/>
              <a:ln w="76200">
                <a:noFill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spcFirstLastPara="0" vert="horz" wrap="square" lIns="17145" tIns="17145" rIns="17145" bIns="17145" numCol="1" spcCol="1270" anchor="t" anchorCtr="0"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A Tool </a:t>
                </a:r>
                <a:r>
                  <a:rPr kumimoji="0" lang="de-DE" sz="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for</a:t>
                </a: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 </a:t>
                </a:r>
                <a:r>
                  <a:rPr kumimoji="0" lang="de-DE" sz="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Simulating</a:t>
                </a: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 Open Quantum Systems, </a:t>
                </a:r>
                <a:r>
                  <a:rPr kumimoji="0" lang="de-DE" sz="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Noisy</a:t>
                </a: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 Quantum </a:t>
                </a:r>
                <a:r>
                  <a:rPr kumimoji="0" lang="de-DE" sz="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Circuits</a:t>
                </a: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, and </a:t>
                </a:r>
                <a:r>
                  <a:rPr kumimoji="0" lang="de-DE" sz="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Realistic</a:t>
                </a: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 Quantum Hardware</a:t>
                </a:r>
                <a:endParaRPr kumimoji="0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endParaRPr>
              </a:p>
            </p:txBody>
          </p:sp>
          <p:sp>
            <p:nvSpPr>
              <p:cNvPr id="14" name="Rectangle 46">
                <a:extLst>
                  <a:ext uri="{FF2B5EF4-FFF2-40B4-BE49-F238E27FC236}">
                    <a16:creationId xmlns:a16="http://schemas.microsoft.com/office/drawing/2014/main" id="{6DDFA3DC-B0A3-6378-BCB7-BA9E07FBACD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8900000">
                <a:off x="8372143" y="2234486"/>
                <a:ext cx="737944" cy="241427"/>
              </a:xfrm>
              <a:custGeom>
                <a:avLst/>
                <a:gdLst>
                  <a:gd name="connsiteX0" fmla="*/ 0 w 3672408"/>
                  <a:gd name="connsiteY0" fmla="*/ 0 h 1152128"/>
                  <a:gd name="connsiteX1" fmla="*/ 3672408 w 3672408"/>
                  <a:gd name="connsiteY1" fmla="*/ 0 h 1152128"/>
                  <a:gd name="connsiteX2" fmla="*/ 3672408 w 3672408"/>
                  <a:gd name="connsiteY2" fmla="*/ 1152128 h 1152128"/>
                  <a:gd name="connsiteX3" fmla="*/ 0 w 3672408"/>
                  <a:gd name="connsiteY3" fmla="*/ 1152128 h 1152128"/>
                  <a:gd name="connsiteX4" fmla="*/ 0 w 3672408"/>
                  <a:gd name="connsiteY4" fmla="*/ 0 h 1152128"/>
                  <a:gd name="connsiteX0" fmla="*/ 0 w 3672408"/>
                  <a:gd name="connsiteY0" fmla="*/ 0 h 1152128"/>
                  <a:gd name="connsiteX1" fmla="*/ 3672408 w 3672408"/>
                  <a:gd name="connsiteY1" fmla="*/ 0 h 1152128"/>
                  <a:gd name="connsiteX2" fmla="*/ 2631821 w 3672408"/>
                  <a:gd name="connsiteY2" fmla="*/ 1121820 h 1152128"/>
                  <a:gd name="connsiteX3" fmla="*/ 0 w 3672408"/>
                  <a:gd name="connsiteY3" fmla="*/ 1152128 h 1152128"/>
                  <a:gd name="connsiteX4" fmla="*/ 0 w 3672408"/>
                  <a:gd name="connsiteY4" fmla="*/ 0 h 1152128"/>
                  <a:gd name="connsiteX0" fmla="*/ 0 w 3672408"/>
                  <a:gd name="connsiteY0" fmla="*/ 0 h 1152128"/>
                  <a:gd name="connsiteX1" fmla="*/ 3672408 w 3672408"/>
                  <a:gd name="connsiteY1" fmla="*/ 0 h 1152128"/>
                  <a:gd name="connsiteX2" fmla="*/ 2604452 w 3672408"/>
                  <a:gd name="connsiteY2" fmla="*/ 1114979 h 1152128"/>
                  <a:gd name="connsiteX3" fmla="*/ 0 w 3672408"/>
                  <a:gd name="connsiteY3" fmla="*/ 1152128 h 1152128"/>
                  <a:gd name="connsiteX4" fmla="*/ 0 w 3672408"/>
                  <a:gd name="connsiteY4" fmla="*/ 0 h 1152128"/>
                  <a:gd name="connsiteX0" fmla="*/ 0 w 3689514"/>
                  <a:gd name="connsiteY0" fmla="*/ 0 h 1152128"/>
                  <a:gd name="connsiteX1" fmla="*/ 3689514 w 3689514"/>
                  <a:gd name="connsiteY1" fmla="*/ 17105 h 1152128"/>
                  <a:gd name="connsiteX2" fmla="*/ 2604452 w 3689514"/>
                  <a:gd name="connsiteY2" fmla="*/ 1114979 h 1152128"/>
                  <a:gd name="connsiteX3" fmla="*/ 0 w 3689514"/>
                  <a:gd name="connsiteY3" fmla="*/ 1152128 h 1152128"/>
                  <a:gd name="connsiteX4" fmla="*/ 0 w 3689514"/>
                  <a:gd name="connsiteY4" fmla="*/ 0 h 1152128"/>
                  <a:gd name="connsiteX0" fmla="*/ 0 w 3689514"/>
                  <a:gd name="connsiteY0" fmla="*/ 0 h 1138445"/>
                  <a:gd name="connsiteX1" fmla="*/ 3689514 w 3689514"/>
                  <a:gd name="connsiteY1" fmla="*/ 17105 h 1138445"/>
                  <a:gd name="connsiteX2" fmla="*/ 2604452 w 3689514"/>
                  <a:gd name="connsiteY2" fmla="*/ 1114979 h 1138445"/>
                  <a:gd name="connsiteX3" fmla="*/ 1361578 w 3689514"/>
                  <a:gd name="connsiteY3" fmla="*/ 1138445 h 1138445"/>
                  <a:gd name="connsiteX4" fmla="*/ 0 w 3689514"/>
                  <a:gd name="connsiteY4" fmla="*/ 0 h 1138445"/>
                  <a:gd name="connsiteX0" fmla="*/ 0 w 3429513"/>
                  <a:gd name="connsiteY0" fmla="*/ 0 h 1131603"/>
                  <a:gd name="connsiteX1" fmla="*/ 3429513 w 3429513"/>
                  <a:gd name="connsiteY1" fmla="*/ 10263 h 1131603"/>
                  <a:gd name="connsiteX2" fmla="*/ 2344451 w 3429513"/>
                  <a:gd name="connsiteY2" fmla="*/ 1108137 h 1131603"/>
                  <a:gd name="connsiteX3" fmla="*/ 1101577 w 3429513"/>
                  <a:gd name="connsiteY3" fmla="*/ 1131603 h 1131603"/>
                  <a:gd name="connsiteX4" fmla="*/ 0 w 3429513"/>
                  <a:gd name="connsiteY4" fmla="*/ 0 h 1131603"/>
                  <a:gd name="connsiteX0" fmla="*/ 0 w 3429513"/>
                  <a:gd name="connsiteY0" fmla="*/ 0 h 1124761"/>
                  <a:gd name="connsiteX1" fmla="*/ 3429513 w 3429513"/>
                  <a:gd name="connsiteY1" fmla="*/ 10263 h 1124761"/>
                  <a:gd name="connsiteX2" fmla="*/ 2344451 w 3429513"/>
                  <a:gd name="connsiteY2" fmla="*/ 1108137 h 1124761"/>
                  <a:gd name="connsiteX3" fmla="*/ 1115261 w 3429513"/>
                  <a:gd name="connsiteY3" fmla="*/ 1124761 h 1124761"/>
                  <a:gd name="connsiteX4" fmla="*/ 0 w 3429513"/>
                  <a:gd name="connsiteY4" fmla="*/ 0 h 1124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29513" h="1124761" extrusionOk="0">
                    <a:moveTo>
                      <a:pt x="0" y="0"/>
                    </a:moveTo>
                    <a:lnTo>
                      <a:pt x="3429513" y="10263"/>
                    </a:lnTo>
                    <a:lnTo>
                      <a:pt x="2344451" y="1108137"/>
                    </a:lnTo>
                    <a:lnTo>
                      <a:pt x="1115261" y="11247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5B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endParaRP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C9D6474E-77CF-A09A-3836-4F581FFC58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/>
            </p:blipFill>
            <p:spPr bwMode="auto">
              <a:xfrm rot="18900000">
                <a:off x="8566720" y="2340820"/>
                <a:ext cx="164896" cy="164491"/>
              </a:xfrm>
              <a:prstGeom prst="rect">
                <a:avLst/>
              </a:prstGeom>
            </p:spPr>
          </p:pic>
          <p:sp>
            <p:nvSpPr>
              <p:cNvPr id="18" name="Chevron 4">
                <a:extLst>
                  <a:ext uri="{FF2B5EF4-FFF2-40B4-BE49-F238E27FC236}">
                    <a16:creationId xmlns:a16="http://schemas.microsoft.com/office/drawing/2014/main" id="{913175C1-3AAC-5615-5FB4-45EA3D96F30B}"/>
                  </a:ext>
                </a:extLst>
              </p:cNvPr>
              <p:cNvSpPr txBox="1"/>
              <p:nvPr/>
            </p:nvSpPr>
            <p:spPr bwMode="auto">
              <a:xfrm>
                <a:off x="8081774" y="1714093"/>
                <a:ext cx="798512" cy="116285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spcFirstLastPara="0" vert="horz" wrap="square" lIns="17145" tIns="17145" rIns="17145" bIns="17145" numCol="1" spcCol="1270" anchor="ctr" anchorCtr="0">
                <a:noAutofit/>
              </a:bodyPr>
              <a:lstStyle/>
              <a:p>
                <a:pPr marL="0" marR="0" lvl="0" indent="0" algn="r" defTabSz="1200150" rtl="0" eaLnBrk="1" fontAlgn="base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65BD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Simulation</a:t>
                </a:r>
                <a:endParaRPr kumimoji="0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endParaRPr>
              </a:p>
            </p:txBody>
          </p:sp>
          <p:sp>
            <p:nvSpPr>
              <p:cNvPr id="22" name="Chevron 4">
                <a:extLst>
                  <a:ext uri="{FF2B5EF4-FFF2-40B4-BE49-F238E27FC236}">
                    <a16:creationId xmlns:a16="http://schemas.microsoft.com/office/drawing/2014/main" id="{C6E8701D-0893-0DE9-A304-6455329DCEF4}"/>
                  </a:ext>
                </a:extLst>
              </p:cNvPr>
              <p:cNvSpPr txBox="1"/>
              <p:nvPr/>
            </p:nvSpPr>
            <p:spPr bwMode="auto">
              <a:xfrm rot="18900000">
                <a:off x="8636017" y="2224213"/>
                <a:ext cx="338951" cy="125236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spcFirstLastPara="0" vert="horz" wrap="square" lIns="17145" tIns="17145" rIns="17145" bIns="17145" numCol="1" spcCol="1270" anchor="ctr" anchorCtr="0">
                <a:noAutofit/>
              </a:bodyPr>
              <a:lstStyle/>
              <a:p>
                <a:pPr marL="0" marR="0" lvl="0" indent="0" algn="ctr" defTabSz="1200150" rtl="0" eaLnBrk="1" fontAlgn="base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PyPI</a:t>
                </a:r>
                <a:endParaRPr kumimoji="0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endParaRPr>
              </a:p>
            </p:txBody>
          </p:sp>
          <p:sp>
            <p:nvSpPr>
              <p:cNvPr id="23" name="Chevron 4">
                <a:extLst>
                  <a:ext uri="{FF2B5EF4-FFF2-40B4-BE49-F238E27FC236}">
                    <a16:creationId xmlns:a16="http://schemas.microsoft.com/office/drawing/2014/main" id="{49B416D4-8FB7-A7DC-F07E-E49D9E3963E6}"/>
                  </a:ext>
                </a:extLst>
              </p:cNvPr>
              <p:cNvSpPr txBox="1"/>
              <p:nvPr/>
            </p:nvSpPr>
            <p:spPr bwMode="auto">
              <a:xfrm>
                <a:off x="6264114" y="2271931"/>
                <a:ext cx="2113135" cy="441386"/>
              </a:xfrm>
              <a:prstGeom prst="rect">
                <a:avLst/>
              </a:prstGeom>
              <a:noFill/>
              <a:ln w="76200">
                <a:noFill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spcFirstLastPara="0" vert="horz" wrap="square" lIns="17145" tIns="17145" rIns="17145" bIns="17145" numCol="1" spcCol="1270" anchor="t" anchorCtr="0"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4A0C9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github.com</a:t>
                </a:r>
                <a:r>
                  <a:rPr kumimoji="0" lang="en-GB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A0C9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/</a:t>
                </a:r>
                <a:br>
                  <a:rPr kumimoji="0" lang="en-GB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A0C9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</a:br>
                <a:r>
                  <a:rPr kumimoji="0" lang="en-GB" sz="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4A0C9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munich</a:t>
                </a:r>
                <a:r>
                  <a:rPr kumimoji="0" lang="en-GB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A0C9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-quantum-toolkit/</a:t>
                </a:r>
                <a:r>
                  <a:rPr kumimoji="0" lang="en-GB" sz="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4A0C9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rPr>
                  <a:t>yaqs</a:t>
                </a:r>
                <a:endParaRPr kumimoji="0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64A0C9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endParaRPr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8D54031D-2354-204C-D3EF-BB5DF9172652}"/>
              </a:ext>
            </a:extLst>
          </p:cNvPr>
          <p:cNvGrpSpPr/>
          <p:nvPr/>
        </p:nvGrpSpPr>
        <p:grpSpPr>
          <a:xfrm>
            <a:off x="6189272" y="1693024"/>
            <a:ext cx="2921199" cy="1050273"/>
            <a:chOff x="9037404" y="1693024"/>
            <a:chExt cx="2921199" cy="1050273"/>
          </a:xfrm>
        </p:grpSpPr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55262361-B92D-F3DF-5C8C-05A11F35218D}"/>
                </a:ext>
              </a:extLst>
            </p:cNvPr>
            <p:cNvGrpSpPr/>
            <p:nvPr/>
          </p:nvGrpSpPr>
          <p:grpSpPr>
            <a:xfrm>
              <a:off x="9037404" y="1693024"/>
              <a:ext cx="2921199" cy="1050273"/>
              <a:chOff x="9037404" y="1693024"/>
              <a:chExt cx="2921199" cy="1050273"/>
            </a:xfrm>
          </p:grpSpPr>
          <p:pic>
            <p:nvPicPr>
              <p:cNvPr id="26" name="Graphic 18">
                <a:extLst>
                  <a:ext uri="{FF2B5EF4-FFF2-40B4-BE49-F238E27FC236}">
                    <a16:creationId xmlns:a16="http://schemas.microsoft.com/office/drawing/2014/main" id="{1605686F-A0C1-C300-EEA8-41544EF007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/>
            </p:blipFill>
            <p:spPr bwMode="auto">
              <a:xfrm>
                <a:off x="11121182" y="1905019"/>
                <a:ext cx="541225" cy="505143"/>
              </a:xfrm>
              <a:prstGeom prst="rect">
                <a:avLst/>
              </a:prstGeom>
            </p:spPr>
          </p:pic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CA7BD911-D3CC-4A99-6235-200069AD1B5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9037404" y="1693024"/>
                <a:ext cx="2921199" cy="1050273"/>
                <a:chOff x="421213" y="1453891"/>
                <a:chExt cx="2580171" cy="927662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9A3CD5A5-AAD8-806F-F0E8-2227E5452377}"/>
                    </a:ext>
                  </a:extLst>
                </p:cNvPr>
                <p:cNvSpPr/>
                <p:nvPr/>
              </p:nvSpPr>
              <p:spPr bwMode="auto">
                <a:xfrm>
                  <a:off x="421213" y="1453891"/>
                  <a:ext cx="2409648" cy="737611"/>
                </a:xfrm>
                <a:prstGeom prst="rect">
                  <a:avLst/>
                </a:prstGeom>
                <a:noFill/>
                <a:ln w="12700">
                  <a:solidFill>
                    <a:srgbClr val="0065BD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endParaRPr>
                </a:p>
              </p:txBody>
            </p:sp>
            <p:sp>
              <p:nvSpPr>
                <p:cNvPr id="29" name="Chevron 4">
                  <a:extLst>
                    <a:ext uri="{FF2B5EF4-FFF2-40B4-BE49-F238E27FC236}">
                      <a16:creationId xmlns:a16="http://schemas.microsoft.com/office/drawing/2014/main" id="{9D143C33-D695-D815-ACE8-A1679F4A2A17}"/>
                    </a:ext>
                  </a:extLst>
                </p:cNvPr>
                <p:cNvSpPr txBox="1"/>
                <p:nvPr/>
              </p:nvSpPr>
              <p:spPr bwMode="auto">
                <a:xfrm>
                  <a:off x="421213" y="1453891"/>
                  <a:ext cx="2409648" cy="149625"/>
                </a:xfrm>
                <a:prstGeom prst="rect">
                  <a:avLst/>
                </a:prstGeom>
                <a:solidFill>
                  <a:srgbClr val="0065BD"/>
                </a:solidFill>
                <a:ln w="12700">
                  <a:solidFill>
                    <a:srgbClr val="0065BD"/>
                  </a:solidFill>
                </a:ln>
              </p:spPr>
              <p:style>
                <a:lnRef idx="0">
                  <a:srgbClr val="000000"/>
                </a:lnRef>
                <a:fillRef idx="0">
                  <a:srgbClr val="000000"/>
                </a:fillRef>
                <a:effectRef idx="0">
                  <a:srgbClr val="000000"/>
                </a:effectRef>
                <a:fontRef idx="minor">
                  <a:schemeClr val="lt1"/>
                </a:fontRef>
              </p:style>
              <p:txBody>
                <a:bodyPr spcFirstLastPara="0" vert="horz" wrap="square" lIns="17145" tIns="17145" rIns="17145" bIns="17145" numCol="1" spcCol="1270" anchor="ctr" anchorCtr="0">
                  <a:noAutofit/>
                </a:bodyPr>
                <a:lstStyle/>
                <a:p>
                  <a:pPr marL="0" marR="0" lvl="0" indent="0" algn="l" defTabSz="1200150" rtl="0" eaLnBrk="1" fontAlgn="base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 MQT </a:t>
                  </a:r>
                  <a:r>
                    <a:rPr kumimoji="0" lang="en-GB" sz="9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QUBOMaker</a:t>
                  </a:r>
                  <a:endParaRPr kumimoji="0" lang="en-GB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endParaRPr>
                </a:p>
              </p:txBody>
            </p:sp>
            <p:sp>
              <p:nvSpPr>
                <p:cNvPr id="30" name="Chevron 4">
                  <a:extLst>
                    <a:ext uri="{FF2B5EF4-FFF2-40B4-BE49-F238E27FC236}">
                      <a16:creationId xmlns:a16="http://schemas.microsoft.com/office/drawing/2014/main" id="{E1410CC2-81F7-A144-C32F-7339D83F41DC}"/>
                    </a:ext>
                  </a:extLst>
                </p:cNvPr>
                <p:cNvSpPr txBox="1"/>
                <p:nvPr/>
              </p:nvSpPr>
              <p:spPr bwMode="auto">
                <a:xfrm>
                  <a:off x="504940" y="1619274"/>
                  <a:ext cx="1634204" cy="389858"/>
                </a:xfrm>
                <a:prstGeom prst="rect">
                  <a:avLst/>
                </a:prstGeom>
                <a:noFill/>
                <a:ln w="76200">
                  <a:noFill/>
                </a:ln>
              </p:spPr>
              <p:style>
                <a:lnRef idx="0">
                  <a:srgbClr val="000000"/>
                </a:lnRef>
                <a:fillRef idx="0">
                  <a:srgbClr val="000000"/>
                </a:fillRef>
                <a:effectRef idx="0">
                  <a:srgbClr val="000000"/>
                </a:effectRef>
                <a:fontRef idx="minor">
                  <a:schemeClr val="lt1"/>
                </a:fontRef>
              </p:style>
              <p:txBody>
                <a:bodyPr spcFirstLastPara="0" vert="horz" wrap="square" lIns="17145" tIns="17145" rIns="17145" bIns="17145" numCol="1" spcCol="1270" anchor="t" anchorCtr="0"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A Framework </a:t>
                  </a:r>
                  <a:r>
                    <a:rPr kumimoji="0" lang="de-DE" sz="8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for</a:t>
                  </a:r>
                  <a:r>
                    <a:rPr kumimoji="0" lang="de-DE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 </a:t>
                  </a:r>
                  <a:r>
                    <a:rPr kumimoji="0" lang="de-DE" sz="8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the</a:t>
                  </a:r>
                  <a:r>
                    <a:rPr kumimoji="0" lang="de-DE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 </a:t>
                  </a:r>
                  <a:r>
                    <a:rPr kumimoji="0" lang="de-DE" sz="8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Automatic</a:t>
                  </a:r>
                  <a:r>
                    <a:rPr kumimoji="0" lang="de-DE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 Generation </a:t>
                  </a:r>
                  <a:r>
                    <a:rPr kumimoji="0" lang="de-DE" sz="8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of</a:t>
                  </a:r>
                  <a:r>
                    <a:rPr kumimoji="0" lang="de-DE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 QUBO </a:t>
                  </a:r>
                  <a:r>
                    <a:rPr kumimoji="0" lang="de-DE" sz="8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Formulations</a:t>
                  </a:r>
                  <a:endParaRPr kumimoji="0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endParaRPr>
                </a:p>
              </p:txBody>
            </p:sp>
            <p:sp>
              <p:nvSpPr>
                <p:cNvPr id="31" name="Rectangle 46">
                  <a:extLst>
                    <a:ext uri="{FF2B5EF4-FFF2-40B4-BE49-F238E27FC236}">
                      <a16:creationId xmlns:a16="http://schemas.microsoft.com/office/drawing/2014/main" id="{1A13CF7E-55A4-E7CD-6C4F-1808DA79E6B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8900000">
                  <a:off x="2349589" y="1932142"/>
                  <a:ext cx="651795" cy="213242"/>
                </a:xfrm>
                <a:custGeom>
                  <a:avLst/>
                  <a:gdLst>
                    <a:gd name="connsiteX0" fmla="*/ 0 w 3672408"/>
                    <a:gd name="connsiteY0" fmla="*/ 0 h 1152128"/>
                    <a:gd name="connsiteX1" fmla="*/ 3672408 w 3672408"/>
                    <a:gd name="connsiteY1" fmla="*/ 0 h 1152128"/>
                    <a:gd name="connsiteX2" fmla="*/ 3672408 w 3672408"/>
                    <a:gd name="connsiteY2" fmla="*/ 1152128 h 1152128"/>
                    <a:gd name="connsiteX3" fmla="*/ 0 w 3672408"/>
                    <a:gd name="connsiteY3" fmla="*/ 1152128 h 1152128"/>
                    <a:gd name="connsiteX4" fmla="*/ 0 w 3672408"/>
                    <a:gd name="connsiteY4" fmla="*/ 0 h 1152128"/>
                    <a:gd name="connsiteX0" fmla="*/ 0 w 3672408"/>
                    <a:gd name="connsiteY0" fmla="*/ 0 h 1152128"/>
                    <a:gd name="connsiteX1" fmla="*/ 3672408 w 3672408"/>
                    <a:gd name="connsiteY1" fmla="*/ 0 h 1152128"/>
                    <a:gd name="connsiteX2" fmla="*/ 2631821 w 3672408"/>
                    <a:gd name="connsiteY2" fmla="*/ 1121820 h 1152128"/>
                    <a:gd name="connsiteX3" fmla="*/ 0 w 3672408"/>
                    <a:gd name="connsiteY3" fmla="*/ 1152128 h 1152128"/>
                    <a:gd name="connsiteX4" fmla="*/ 0 w 3672408"/>
                    <a:gd name="connsiteY4" fmla="*/ 0 h 1152128"/>
                    <a:gd name="connsiteX0" fmla="*/ 0 w 3672408"/>
                    <a:gd name="connsiteY0" fmla="*/ 0 h 1152128"/>
                    <a:gd name="connsiteX1" fmla="*/ 3672408 w 3672408"/>
                    <a:gd name="connsiteY1" fmla="*/ 0 h 1152128"/>
                    <a:gd name="connsiteX2" fmla="*/ 2604452 w 3672408"/>
                    <a:gd name="connsiteY2" fmla="*/ 1114979 h 1152128"/>
                    <a:gd name="connsiteX3" fmla="*/ 0 w 3672408"/>
                    <a:gd name="connsiteY3" fmla="*/ 1152128 h 1152128"/>
                    <a:gd name="connsiteX4" fmla="*/ 0 w 3672408"/>
                    <a:gd name="connsiteY4" fmla="*/ 0 h 1152128"/>
                    <a:gd name="connsiteX0" fmla="*/ 0 w 3689514"/>
                    <a:gd name="connsiteY0" fmla="*/ 0 h 1152128"/>
                    <a:gd name="connsiteX1" fmla="*/ 3689514 w 3689514"/>
                    <a:gd name="connsiteY1" fmla="*/ 17105 h 1152128"/>
                    <a:gd name="connsiteX2" fmla="*/ 2604452 w 3689514"/>
                    <a:gd name="connsiteY2" fmla="*/ 1114979 h 1152128"/>
                    <a:gd name="connsiteX3" fmla="*/ 0 w 3689514"/>
                    <a:gd name="connsiteY3" fmla="*/ 1152128 h 1152128"/>
                    <a:gd name="connsiteX4" fmla="*/ 0 w 3689514"/>
                    <a:gd name="connsiteY4" fmla="*/ 0 h 1152128"/>
                    <a:gd name="connsiteX0" fmla="*/ 0 w 3689514"/>
                    <a:gd name="connsiteY0" fmla="*/ 0 h 1138445"/>
                    <a:gd name="connsiteX1" fmla="*/ 3689514 w 3689514"/>
                    <a:gd name="connsiteY1" fmla="*/ 17105 h 1138445"/>
                    <a:gd name="connsiteX2" fmla="*/ 2604452 w 3689514"/>
                    <a:gd name="connsiteY2" fmla="*/ 1114979 h 1138445"/>
                    <a:gd name="connsiteX3" fmla="*/ 1361578 w 3689514"/>
                    <a:gd name="connsiteY3" fmla="*/ 1138445 h 1138445"/>
                    <a:gd name="connsiteX4" fmla="*/ 0 w 3689514"/>
                    <a:gd name="connsiteY4" fmla="*/ 0 h 1138445"/>
                    <a:gd name="connsiteX0" fmla="*/ 0 w 3429513"/>
                    <a:gd name="connsiteY0" fmla="*/ 0 h 1131603"/>
                    <a:gd name="connsiteX1" fmla="*/ 3429513 w 3429513"/>
                    <a:gd name="connsiteY1" fmla="*/ 10263 h 1131603"/>
                    <a:gd name="connsiteX2" fmla="*/ 2344451 w 3429513"/>
                    <a:gd name="connsiteY2" fmla="*/ 1108137 h 1131603"/>
                    <a:gd name="connsiteX3" fmla="*/ 1101577 w 3429513"/>
                    <a:gd name="connsiteY3" fmla="*/ 1131603 h 1131603"/>
                    <a:gd name="connsiteX4" fmla="*/ 0 w 3429513"/>
                    <a:gd name="connsiteY4" fmla="*/ 0 h 1131603"/>
                    <a:gd name="connsiteX0" fmla="*/ 0 w 3429513"/>
                    <a:gd name="connsiteY0" fmla="*/ 0 h 1124761"/>
                    <a:gd name="connsiteX1" fmla="*/ 3429513 w 3429513"/>
                    <a:gd name="connsiteY1" fmla="*/ 10263 h 1124761"/>
                    <a:gd name="connsiteX2" fmla="*/ 2344451 w 3429513"/>
                    <a:gd name="connsiteY2" fmla="*/ 1108137 h 1124761"/>
                    <a:gd name="connsiteX3" fmla="*/ 1115261 w 3429513"/>
                    <a:gd name="connsiteY3" fmla="*/ 1124761 h 1124761"/>
                    <a:gd name="connsiteX4" fmla="*/ 0 w 3429513"/>
                    <a:gd name="connsiteY4" fmla="*/ 0 h 1124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29513" h="1124761" extrusionOk="0">
                      <a:moveTo>
                        <a:pt x="0" y="0"/>
                      </a:moveTo>
                      <a:lnTo>
                        <a:pt x="3429513" y="10263"/>
                      </a:lnTo>
                      <a:lnTo>
                        <a:pt x="2344451" y="1108137"/>
                      </a:lnTo>
                      <a:lnTo>
                        <a:pt x="1115261" y="112476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65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endParaRPr>
                </a:p>
              </p:txBody>
            </p:sp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1C802A77-1F3A-9EB5-6905-E16419927F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/>
              </p:blipFill>
              <p:spPr bwMode="auto">
                <a:xfrm rot="18900000">
                  <a:off x="2521451" y="2026062"/>
                  <a:ext cx="145646" cy="145288"/>
                </a:xfrm>
                <a:prstGeom prst="rect">
                  <a:avLst/>
                </a:prstGeom>
              </p:spPr>
            </p:pic>
            <p:sp>
              <p:nvSpPr>
                <p:cNvPr id="34" name="Chevron 4">
                  <a:extLst>
                    <a:ext uri="{FF2B5EF4-FFF2-40B4-BE49-F238E27FC236}">
                      <a16:creationId xmlns:a16="http://schemas.microsoft.com/office/drawing/2014/main" id="{AEEB5F5B-F9DA-188A-5B59-EB691DFD7758}"/>
                    </a:ext>
                  </a:extLst>
                </p:cNvPr>
                <p:cNvSpPr txBox="1"/>
                <p:nvPr/>
              </p:nvSpPr>
              <p:spPr bwMode="auto">
                <a:xfrm rot="18900000">
                  <a:off x="2582658" y="1923068"/>
                  <a:ext cx="299381" cy="110616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0">
                  <a:srgbClr val="000000"/>
                </a:lnRef>
                <a:fillRef idx="0">
                  <a:srgbClr val="000000"/>
                </a:fillRef>
                <a:effectRef idx="0">
                  <a:srgbClr val="000000"/>
                </a:effectRef>
                <a:fontRef idx="minor">
                  <a:schemeClr val="lt1"/>
                </a:fontRef>
              </p:style>
              <p:txBody>
                <a:bodyPr spcFirstLastPara="0" vert="horz" wrap="square" lIns="17145" tIns="17145" rIns="17145" bIns="17145" numCol="1" spcCol="1270" anchor="ctr" anchorCtr="0">
                  <a:noAutofit/>
                </a:bodyPr>
                <a:lstStyle/>
                <a:p>
                  <a:pPr marL="0" marR="0" lvl="0" indent="0" algn="ctr" defTabSz="1200150" rtl="0" eaLnBrk="1" fontAlgn="base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PyPI</a:t>
                  </a:r>
                  <a:endParaRPr kumimoji="0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endParaRPr>
                </a:p>
              </p:txBody>
            </p:sp>
            <p:sp>
              <p:nvSpPr>
                <p:cNvPr id="35" name="Chevron 4">
                  <a:extLst>
                    <a:ext uri="{FF2B5EF4-FFF2-40B4-BE49-F238E27FC236}">
                      <a16:creationId xmlns:a16="http://schemas.microsoft.com/office/drawing/2014/main" id="{7B1477E9-0C5A-B35E-08E1-6B9FA723D393}"/>
                    </a:ext>
                  </a:extLst>
                </p:cNvPr>
                <p:cNvSpPr txBox="1"/>
                <p:nvPr/>
              </p:nvSpPr>
              <p:spPr bwMode="auto">
                <a:xfrm>
                  <a:off x="487657" y="1991695"/>
                  <a:ext cx="2211495" cy="389858"/>
                </a:xfrm>
                <a:prstGeom prst="rect">
                  <a:avLst/>
                </a:prstGeom>
                <a:noFill/>
                <a:ln w="76200">
                  <a:noFill/>
                </a:ln>
              </p:spPr>
              <p:style>
                <a:lnRef idx="0">
                  <a:srgbClr val="000000"/>
                </a:lnRef>
                <a:fillRef idx="0">
                  <a:srgbClr val="000000"/>
                </a:fillRef>
                <a:effectRef idx="0">
                  <a:srgbClr val="000000"/>
                </a:effectRef>
                <a:fontRef idx="minor">
                  <a:schemeClr val="lt1"/>
                </a:fontRef>
              </p:style>
              <p:txBody>
                <a:bodyPr spcFirstLastPara="0" vert="horz" wrap="square" lIns="17145" tIns="17145" rIns="17145" bIns="17145" numCol="1" spcCol="1270" anchor="t" anchorCtr="0">
                  <a:no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64A0C9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github.com</a:t>
                  </a:r>
                  <a:r>
                    <a:rPr kumimoji="0" lang="en-GB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4A0C9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/</a:t>
                  </a:r>
                  <a:r>
                    <a:rPr kumimoji="0" lang="en-GB" sz="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64A0C9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cda</a:t>
                  </a:r>
                  <a:r>
                    <a:rPr kumimoji="0" lang="en-GB" sz="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4A0C9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-tum/</a:t>
                  </a:r>
                  <a:r>
                    <a:rPr kumimoji="0" lang="en-GB" sz="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64A0C9"/>
                      </a:solidFill>
                      <a:effectLst/>
                      <a:uLnTx/>
                      <a:uFillTx/>
                      <a:latin typeface="Poppins" pitchFamily="2" charset="77"/>
                      <a:ea typeface="+mn-ea"/>
                      <a:cs typeface="Poppins" pitchFamily="2" charset="77"/>
                    </a:rPr>
                    <a:t>mqt-qubomaker</a:t>
                  </a:r>
                  <a:endParaRPr kumimoji="0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A0C9"/>
                    </a:solidFill>
                    <a:effectLst/>
                    <a:uLnTx/>
                    <a:uFillTx/>
                    <a:latin typeface="Poppins" pitchFamily="2" charset="77"/>
                    <a:ea typeface="+mn-ea"/>
                    <a:cs typeface="Poppins" pitchFamily="2" charset="77"/>
                  </a:endParaRPr>
                </a:p>
              </p:txBody>
            </p:sp>
          </p:grpSp>
        </p:grpSp>
        <p:sp>
          <p:nvSpPr>
            <p:cNvPr id="36" name="Chevron 4">
              <a:extLst>
                <a:ext uri="{FF2B5EF4-FFF2-40B4-BE49-F238E27FC236}">
                  <a16:creationId xmlns:a16="http://schemas.microsoft.com/office/drawing/2014/main" id="{9E989469-4D8D-A001-460B-E87B3B6B916C}"/>
                </a:ext>
              </a:extLst>
            </p:cNvPr>
            <p:cNvSpPr txBox="1"/>
            <p:nvPr/>
          </p:nvSpPr>
          <p:spPr bwMode="auto">
            <a:xfrm>
              <a:off x="10871027" y="1734158"/>
              <a:ext cx="859970" cy="125236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65BD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Application</a:t>
              </a: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</p:grpSp>
      <p:sp>
        <p:nvSpPr>
          <p:cNvPr id="49" name="Rectangle 46">
            <a:extLst>
              <a:ext uri="{FF2B5EF4-FFF2-40B4-BE49-F238E27FC236}">
                <a16:creationId xmlns:a16="http://schemas.microsoft.com/office/drawing/2014/main" id="{5898259C-1172-62C7-0F09-8DAC59FF83FE}"/>
              </a:ext>
            </a:extLst>
          </p:cNvPr>
          <p:cNvSpPr>
            <a:spLocks noChangeAspect="1"/>
          </p:cNvSpPr>
          <p:nvPr/>
        </p:nvSpPr>
        <p:spPr bwMode="auto">
          <a:xfrm rot="18900000">
            <a:off x="11229215" y="3204480"/>
            <a:ext cx="737944" cy="241427"/>
          </a:xfrm>
          <a:custGeom>
            <a:avLst/>
            <a:gdLst>
              <a:gd name="connsiteX0" fmla="*/ 0 w 3672408"/>
              <a:gd name="connsiteY0" fmla="*/ 0 h 1152128"/>
              <a:gd name="connsiteX1" fmla="*/ 3672408 w 3672408"/>
              <a:gd name="connsiteY1" fmla="*/ 0 h 1152128"/>
              <a:gd name="connsiteX2" fmla="*/ 3672408 w 3672408"/>
              <a:gd name="connsiteY2" fmla="*/ 1152128 h 1152128"/>
              <a:gd name="connsiteX3" fmla="*/ 0 w 3672408"/>
              <a:gd name="connsiteY3" fmla="*/ 1152128 h 1152128"/>
              <a:gd name="connsiteX4" fmla="*/ 0 w 3672408"/>
              <a:gd name="connsiteY4" fmla="*/ 0 h 1152128"/>
              <a:gd name="connsiteX0" fmla="*/ 0 w 3672408"/>
              <a:gd name="connsiteY0" fmla="*/ 0 h 1152128"/>
              <a:gd name="connsiteX1" fmla="*/ 3672408 w 3672408"/>
              <a:gd name="connsiteY1" fmla="*/ 0 h 1152128"/>
              <a:gd name="connsiteX2" fmla="*/ 2631821 w 3672408"/>
              <a:gd name="connsiteY2" fmla="*/ 1121820 h 1152128"/>
              <a:gd name="connsiteX3" fmla="*/ 0 w 3672408"/>
              <a:gd name="connsiteY3" fmla="*/ 1152128 h 1152128"/>
              <a:gd name="connsiteX4" fmla="*/ 0 w 3672408"/>
              <a:gd name="connsiteY4" fmla="*/ 0 h 1152128"/>
              <a:gd name="connsiteX0" fmla="*/ 0 w 3672408"/>
              <a:gd name="connsiteY0" fmla="*/ 0 h 1152128"/>
              <a:gd name="connsiteX1" fmla="*/ 3672408 w 3672408"/>
              <a:gd name="connsiteY1" fmla="*/ 0 h 1152128"/>
              <a:gd name="connsiteX2" fmla="*/ 2604452 w 3672408"/>
              <a:gd name="connsiteY2" fmla="*/ 1114979 h 1152128"/>
              <a:gd name="connsiteX3" fmla="*/ 0 w 3672408"/>
              <a:gd name="connsiteY3" fmla="*/ 1152128 h 1152128"/>
              <a:gd name="connsiteX4" fmla="*/ 0 w 3672408"/>
              <a:gd name="connsiteY4" fmla="*/ 0 h 1152128"/>
              <a:gd name="connsiteX0" fmla="*/ 0 w 3689514"/>
              <a:gd name="connsiteY0" fmla="*/ 0 h 1152128"/>
              <a:gd name="connsiteX1" fmla="*/ 3689514 w 3689514"/>
              <a:gd name="connsiteY1" fmla="*/ 17105 h 1152128"/>
              <a:gd name="connsiteX2" fmla="*/ 2604452 w 3689514"/>
              <a:gd name="connsiteY2" fmla="*/ 1114979 h 1152128"/>
              <a:gd name="connsiteX3" fmla="*/ 0 w 3689514"/>
              <a:gd name="connsiteY3" fmla="*/ 1152128 h 1152128"/>
              <a:gd name="connsiteX4" fmla="*/ 0 w 3689514"/>
              <a:gd name="connsiteY4" fmla="*/ 0 h 1152128"/>
              <a:gd name="connsiteX0" fmla="*/ 0 w 3689514"/>
              <a:gd name="connsiteY0" fmla="*/ 0 h 1138445"/>
              <a:gd name="connsiteX1" fmla="*/ 3689514 w 3689514"/>
              <a:gd name="connsiteY1" fmla="*/ 17105 h 1138445"/>
              <a:gd name="connsiteX2" fmla="*/ 2604452 w 3689514"/>
              <a:gd name="connsiteY2" fmla="*/ 1114979 h 1138445"/>
              <a:gd name="connsiteX3" fmla="*/ 1361578 w 3689514"/>
              <a:gd name="connsiteY3" fmla="*/ 1138445 h 1138445"/>
              <a:gd name="connsiteX4" fmla="*/ 0 w 3689514"/>
              <a:gd name="connsiteY4" fmla="*/ 0 h 1138445"/>
              <a:gd name="connsiteX0" fmla="*/ 0 w 3429513"/>
              <a:gd name="connsiteY0" fmla="*/ 0 h 1131603"/>
              <a:gd name="connsiteX1" fmla="*/ 3429513 w 3429513"/>
              <a:gd name="connsiteY1" fmla="*/ 10263 h 1131603"/>
              <a:gd name="connsiteX2" fmla="*/ 2344451 w 3429513"/>
              <a:gd name="connsiteY2" fmla="*/ 1108137 h 1131603"/>
              <a:gd name="connsiteX3" fmla="*/ 1101577 w 3429513"/>
              <a:gd name="connsiteY3" fmla="*/ 1131603 h 1131603"/>
              <a:gd name="connsiteX4" fmla="*/ 0 w 3429513"/>
              <a:gd name="connsiteY4" fmla="*/ 0 h 1131603"/>
              <a:gd name="connsiteX0" fmla="*/ 0 w 3429513"/>
              <a:gd name="connsiteY0" fmla="*/ 0 h 1124761"/>
              <a:gd name="connsiteX1" fmla="*/ 3429513 w 3429513"/>
              <a:gd name="connsiteY1" fmla="*/ 10263 h 1124761"/>
              <a:gd name="connsiteX2" fmla="*/ 2344451 w 3429513"/>
              <a:gd name="connsiteY2" fmla="*/ 1108137 h 1124761"/>
              <a:gd name="connsiteX3" fmla="*/ 1115261 w 3429513"/>
              <a:gd name="connsiteY3" fmla="*/ 1124761 h 1124761"/>
              <a:gd name="connsiteX4" fmla="*/ 0 w 3429513"/>
              <a:gd name="connsiteY4" fmla="*/ 0 h 1124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513" h="1124761" extrusionOk="0">
                <a:moveTo>
                  <a:pt x="0" y="0"/>
                </a:moveTo>
                <a:lnTo>
                  <a:pt x="3429513" y="10263"/>
                </a:lnTo>
                <a:lnTo>
                  <a:pt x="2344451" y="1108137"/>
                </a:lnTo>
                <a:lnTo>
                  <a:pt x="1115261" y="1124761"/>
                </a:lnTo>
                <a:lnTo>
                  <a:pt x="0" y="0"/>
                </a:lnTo>
                <a:close/>
              </a:path>
            </a:pathLst>
          </a:cu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FBAF4A53-C083-5410-438A-8F94105FDE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18900000">
            <a:off x="11423792" y="3310814"/>
            <a:ext cx="164896" cy="164491"/>
          </a:xfrm>
          <a:prstGeom prst="rect">
            <a:avLst/>
          </a:prstGeom>
        </p:spPr>
      </p:pic>
      <p:sp>
        <p:nvSpPr>
          <p:cNvPr id="62" name="Chevron 4">
            <a:extLst>
              <a:ext uri="{FF2B5EF4-FFF2-40B4-BE49-F238E27FC236}">
                <a16:creationId xmlns:a16="http://schemas.microsoft.com/office/drawing/2014/main" id="{84AB1236-E2F3-9938-A58A-4D2F7B0062BE}"/>
              </a:ext>
            </a:extLst>
          </p:cNvPr>
          <p:cNvSpPr txBox="1"/>
          <p:nvPr/>
        </p:nvSpPr>
        <p:spPr bwMode="auto">
          <a:xfrm rot="18900000">
            <a:off x="11493089" y="3194207"/>
            <a:ext cx="338951" cy="125236"/>
          </a:xfrm>
          <a:prstGeom prst="rect">
            <a:avLst/>
          </a:prstGeom>
          <a:noFill/>
          <a:ln w="127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spcFirstLastPara="0" vert="horz" wrap="square" lIns="17145" tIns="17145" rIns="17145" bIns="17145" numCol="1" spcCol="1270" anchor="ctr" anchorCtr="0">
            <a:noAutofit/>
          </a:bodyPr>
          <a:lstStyle/>
          <a:p>
            <a:pPr marL="0" marR="0" lvl="0" indent="0" algn="ctr" defTabSz="120015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PyPI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2ACC6E9-C77C-3ACC-C231-435C0B4D33BB}"/>
              </a:ext>
            </a:extLst>
          </p:cNvPr>
          <p:cNvGrpSpPr/>
          <p:nvPr/>
        </p:nvGrpSpPr>
        <p:grpSpPr>
          <a:xfrm>
            <a:off x="5495421" y="5091082"/>
            <a:ext cx="737944" cy="281098"/>
            <a:chOff x="5650495" y="3119425"/>
            <a:chExt cx="737944" cy="281098"/>
          </a:xfrm>
        </p:grpSpPr>
        <p:sp>
          <p:nvSpPr>
            <p:cNvPr id="33" name="Rectangle 46">
              <a:extLst>
                <a:ext uri="{FF2B5EF4-FFF2-40B4-BE49-F238E27FC236}">
                  <a16:creationId xmlns:a16="http://schemas.microsoft.com/office/drawing/2014/main" id="{29CE438E-AD62-DB91-1436-A0AFDE1CF1FD}"/>
                </a:ext>
              </a:extLst>
            </p:cNvPr>
            <p:cNvSpPr>
              <a:spLocks noChangeAspect="1"/>
            </p:cNvSpPr>
            <p:nvPr/>
          </p:nvSpPr>
          <p:spPr bwMode="auto">
            <a:xfrm rot="18900000">
              <a:off x="5650495" y="3129699"/>
              <a:ext cx="737944" cy="241427"/>
            </a:xfrm>
            <a:custGeom>
              <a:avLst/>
              <a:gdLst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3672408 w 3672408"/>
                <a:gd name="connsiteY2" fmla="*/ 1152128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2631821 w 3672408"/>
                <a:gd name="connsiteY2" fmla="*/ 1121820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72408"/>
                <a:gd name="connsiteY0" fmla="*/ 0 h 1152128"/>
                <a:gd name="connsiteX1" fmla="*/ 3672408 w 3672408"/>
                <a:gd name="connsiteY1" fmla="*/ 0 h 1152128"/>
                <a:gd name="connsiteX2" fmla="*/ 2604452 w 3672408"/>
                <a:gd name="connsiteY2" fmla="*/ 1114979 h 1152128"/>
                <a:gd name="connsiteX3" fmla="*/ 0 w 3672408"/>
                <a:gd name="connsiteY3" fmla="*/ 1152128 h 1152128"/>
                <a:gd name="connsiteX4" fmla="*/ 0 w 3672408"/>
                <a:gd name="connsiteY4" fmla="*/ 0 h 1152128"/>
                <a:gd name="connsiteX0" fmla="*/ 0 w 3689514"/>
                <a:gd name="connsiteY0" fmla="*/ 0 h 1152128"/>
                <a:gd name="connsiteX1" fmla="*/ 3689514 w 3689514"/>
                <a:gd name="connsiteY1" fmla="*/ 17105 h 1152128"/>
                <a:gd name="connsiteX2" fmla="*/ 2604452 w 3689514"/>
                <a:gd name="connsiteY2" fmla="*/ 1114979 h 1152128"/>
                <a:gd name="connsiteX3" fmla="*/ 0 w 3689514"/>
                <a:gd name="connsiteY3" fmla="*/ 1152128 h 1152128"/>
                <a:gd name="connsiteX4" fmla="*/ 0 w 3689514"/>
                <a:gd name="connsiteY4" fmla="*/ 0 h 1152128"/>
                <a:gd name="connsiteX0" fmla="*/ 0 w 3689514"/>
                <a:gd name="connsiteY0" fmla="*/ 0 h 1138445"/>
                <a:gd name="connsiteX1" fmla="*/ 3689514 w 3689514"/>
                <a:gd name="connsiteY1" fmla="*/ 17105 h 1138445"/>
                <a:gd name="connsiteX2" fmla="*/ 2604452 w 3689514"/>
                <a:gd name="connsiteY2" fmla="*/ 1114979 h 1138445"/>
                <a:gd name="connsiteX3" fmla="*/ 1361578 w 3689514"/>
                <a:gd name="connsiteY3" fmla="*/ 1138445 h 1138445"/>
                <a:gd name="connsiteX4" fmla="*/ 0 w 3689514"/>
                <a:gd name="connsiteY4" fmla="*/ 0 h 1138445"/>
                <a:gd name="connsiteX0" fmla="*/ 0 w 3429513"/>
                <a:gd name="connsiteY0" fmla="*/ 0 h 1131603"/>
                <a:gd name="connsiteX1" fmla="*/ 3429513 w 3429513"/>
                <a:gd name="connsiteY1" fmla="*/ 10263 h 1131603"/>
                <a:gd name="connsiteX2" fmla="*/ 2344451 w 3429513"/>
                <a:gd name="connsiteY2" fmla="*/ 1108137 h 1131603"/>
                <a:gd name="connsiteX3" fmla="*/ 1101577 w 3429513"/>
                <a:gd name="connsiteY3" fmla="*/ 1131603 h 1131603"/>
                <a:gd name="connsiteX4" fmla="*/ 0 w 3429513"/>
                <a:gd name="connsiteY4" fmla="*/ 0 h 1131603"/>
                <a:gd name="connsiteX0" fmla="*/ 0 w 3429513"/>
                <a:gd name="connsiteY0" fmla="*/ 0 h 1124761"/>
                <a:gd name="connsiteX1" fmla="*/ 3429513 w 3429513"/>
                <a:gd name="connsiteY1" fmla="*/ 10263 h 1124761"/>
                <a:gd name="connsiteX2" fmla="*/ 2344451 w 3429513"/>
                <a:gd name="connsiteY2" fmla="*/ 1108137 h 1124761"/>
                <a:gd name="connsiteX3" fmla="*/ 1115261 w 3429513"/>
                <a:gd name="connsiteY3" fmla="*/ 1124761 h 1124761"/>
                <a:gd name="connsiteX4" fmla="*/ 0 w 3429513"/>
                <a:gd name="connsiteY4" fmla="*/ 0 h 1124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513" h="1124761" extrusionOk="0">
                  <a:moveTo>
                    <a:pt x="0" y="0"/>
                  </a:moveTo>
                  <a:lnTo>
                    <a:pt x="3429513" y="10263"/>
                  </a:lnTo>
                  <a:lnTo>
                    <a:pt x="2344451" y="1108137"/>
                  </a:lnTo>
                  <a:lnTo>
                    <a:pt x="1115261" y="1124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5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D7F14E3F-15EB-C906-0A9E-99EFEE187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 rot="18900000">
              <a:off x="5845072" y="3236032"/>
              <a:ext cx="164896" cy="164491"/>
            </a:xfrm>
            <a:prstGeom prst="rect">
              <a:avLst/>
            </a:prstGeom>
          </p:spPr>
        </p:pic>
        <p:sp>
          <p:nvSpPr>
            <p:cNvPr id="38" name="Chevron 4">
              <a:extLst>
                <a:ext uri="{FF2B5EF4-FFF2-40B4-BE49-F238E27FC236}">
                  <a16:creationId xmlns:a16="http://schemas.microsoft.com/office/drawing/2014/main" id="{B7222AD0-1CFC-0407-52D2-8679B05E54D5}"/>
                </a:ext>
              </a:extLst>
            </p:cNvPr>
            <p:cNvSpPr txBox="1"/>
            <p:nvPr/>
          </p:nvSpPr>
          <p:spPr bwMode="auto">
            <a:xfrm rot="18900000">
              <a:off x="5914369" y="3119425"/>
              <a:ext cx="338951" cy="125236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marL="0" marR="0" lvl="0" indent="0" algn="ctr" defTabSz="1200150" rtl="0" eaLnBrk="1" fontAlgn="base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PyPI</a:t>
              </a: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endParaRPr>
            </a:p>
          </p:txBody>
        </p:sp>
      </p:grpSp>
      <p:sp>
        <p:nvSpPr>
          <p:cNvPr id="47" name="Arc 46">
            <a:extLst>
              <a:ext uri="{FF2B5EF4-FFF2-40B4-BE49-F238E27FC236}">
                <a16:creationId xmlns:a16="http://schemas.microsoft.com/office/drawing/2014/main" id="{8E63851B-C188-1055-5478-8D90FB7CB558}"/>
              </a:ext>
            </a:extLst>
          </p:cNvPr>
          <p:cNvSpPr/>
          <p:nvPr/>
        </p:nvSpPr>
        <p:spPr>
          <a:xfrm>
            <a:off x="2903261" y="1383598"/>
            <a:ext cx="2221189" cy="140386"/>
          </a:xfrm>
          <a:prstGeom prst="arc">
            <a:avLst>
              <a:gd name="adj1" fmla="val 10967291"/>
              <a:gd name="adj2" fmla="val 21389821"/>
            </a:avLst>
          </a:prstGeom>
          <a:ln w="317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E7FE224E-C146-D8AB-309D-2D2230E7E9C0}"/>
              </a:ext>
            </a:extLst>
          </p:cNvPr>
          <p:cNvGrpSpPr/>
          <p:nvPr/>
        </p:nvGrpSpPr>
        <p:grpSpPr>
          <a:xfrm>
            <a:off x="7505595" y="5524723"/>
            <a:ext cx="3886199" cy="949029"/>
            <a:chOff x="239743" y="3698822"/>
            <a:chExt cx="2900552" cy="739737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C438B5DA-D7A1-0EBD-CC03-88EFA585A67D}"/>
                </a:ext>
              </a:extLst>
            </p:cNvPr>
            <p:cNvSpPr/>
            <p:nvPr/>
          </p:nvSpPr>
          <p:spPr>
            <a:xfrm>
              <a:off x="542949" y="3974746"/>
              <a:ext cx="2351680" cy="463813"/>
            </a:xfrm>
            <a:prstGeom prst="rect">
              <a:avLst/>
            </a:prstGeom>
            <a:ln w="127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T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Open Sans Regular Regular"/>
                <a:cs typeface="Arial" panose="020B0604020202020204" pitchFamily="34" charset="0"/>
                <a:sym typeface="Open Sans Regular Regular"/>
              </a:endParaRPr>
            </a:p>
          </p:txBody>
        </p:sp>
        <p:pic>
          <p:nvPicPr>
            <p:cNvPr id="130" name="Picture 10">
              <a:extLst>
                <a:ext uri="{FF2B5EF4-FFF2-40B4-BE49-F238E27FC236}">
                  <a16:creationId xmlns:a16="http://schemas.microsoft.com/office/drawing/2014/main" id="{62795AAD-37D1-6A4A-2F93-BFFA64A581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0375" y="3990308"/>
              <a:ext cx="581234" cy="4359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1" name="Picture 130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DC59A198-681D-9023-18E6-CE99DB821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 bwMode="auto">
            <a:xfrm>
              <a:off x="619548" y="4034786"/>
              <a:ext cx="964783" cy="352516"/>
            </a:xfrm>
            <a:prstGeom prst="rect">
              <a:avLst/>
            </a:prstGeom>
          </p:spPr>
        </p:pic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66F2CA49-8DAC-D660-E843-70055022CB24}"/>
                </a:ext>
              </a:extLst>
            </p:cNvPr>
            <p:cNvSpPr txBox="1"/>
            <p:nvPr/>
          </p:nvSpPr>
          <p:spPr>
            <a:xfrm>
              <a:off x="1603008" y="4010386"/>
              <a:ext cx="303709" cy="3609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lvl="0" indent="0" algn="l" defTabSz="2438338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T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405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Open Sans Light"/>
                </a:rPr>
                <a:t>@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236F84E0-01A7-03A7-956F-293627B3EC25}"/>
                </a:ext>
              </a:extLst>
            </p:cNvPr>
            <p:cNvSpPr txBox="1"/>
            <p:nvPr/>
          </p:nvSpPr>
          <p:spPr>
            <a:xfrm>
              <a:off x="239743" y="3698822"/>
              <a:ext cx="2900552" cy="2718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lvl="0" indent="0" algn="ctr" defTabSz="2438338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T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405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Open Sans Light"/>
                </a:rPr>
                <a:t>Over 2 Million Downloads on PyPI</a:t>
              </a: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F4E26980-8942-3ECE-99D2-9EFD4296EF8F}"/>
              </a:ext>
            </a:extLst>
          </p:cNvPr>
          <p:cNvGrpSpPr/>
          <p:nvPr/>
        </p:nvGrpSpPr>
        <p:grpSpPr>
          <a:xfrm>
            <a:off x="3811208" y="5531707"/>
            <a:ext cx="3886199" cy="940561"/>
            <a:chOff x="239743" y="3705423"/>
            <a:chExt cx="2900552" cy="733136"/>
          </a:xfrm>
        </p:grpSpPr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DAC205E0-BF79-DCCA-659C-44FD6984907E}"/>
                </a:ext>
              </a:extLst>
            </p:cNvPr>
            <p:cNvSpPr/>
            <p:nvPr/>
          </p:nvSpPr>
          <p:spPr>
            <a:xfrm>
              <a:off x="542949" y="3974746"/>
              <a:ext cx="2351680" cy="463813"/>
            </a:xfrm>
            <a:prstGeom prst="rect">
              <a:avLst/>
            </a:prstGeom>
            <a:ln w="12700"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T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Open Sans Regular Regular"/>
                <a:cs typeface="Arial" panose="020B0604020202020204" pitchFamily="34" charset="0"/>
                <a:sym typeface="Open Sans Regular Regular"/>
              </a:endParaRPr>
            </a:p>
          </p:txBody>
        </p:sp>
        <p:pic>
          <p:nvPicPr>
            <p:cNvPr id="136" name="Picture 10">
              <a:extLst>
                <a:ext uri="{FF2B5EF4-FFF2-40B4-BE49-F238E27FC236}">
                  <a16:creationId xmlns:a16="http://schemas.microsoft.com/office/drawing/2014/main" id="{C02CD5E9-54F2-2244-F9A8-9ADDFB5310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/>
            <a:srcRect/>
            <a:stretch/>
          </p:blipFill>
          <p:spPr bwMode="auto">
            <a:xfrm>
              <a:off x="2183069" y="3984802"/>
              <a:ext cx="424452" cy="4492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7" name="Picture 136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B1881DA3-B1A4-2D6D-D0B9-4D06D7673C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 bwMode="auto">
            <a:xfrm>
              <a:off x="619548" y="4034786"/>
              <a:ext cx="964783" cy="352516"/>
            </a:xfrm>
            <a:prstGeom prst="rect">
              <a:avLst/>
            </a:prstGeom>
          </p:spPr>
        </p:pic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D2CA1475-4680-F261-3C6B-FAD67E56DAD3}"/>
                </a:ext>
              </a:extLst>
            </p:cNvPr>
            <p:cNvSpPr txBox="1"/>
            <p:nvPr/>
          </p:nvSpPr>
          <p:spPr>
            <a:xfrm>
              <a:off x="1603008" y="4010386"/>
              <a:ext cx="303709" cy="3609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lvl="0" indent="0" algn="l" defTabSz="2438338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T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405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Open Sans Light"/>
                </a:rPr>
                <a:t>@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FDD13461-F752-3EAE-A51D-379A74DE12F4}"/>
                </a:ext>
              </a:extLst>
            </p:cNvPr>
            <p:cNvSpPr txBox="1"/>
            <p:nvPr/>
          </p:nvSpPr>
          <p:spPr>
            <a:xfrm>
              <a:off x="239743" y="3705423"/>
              <a:ext cx="2900552" cy="2718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lvl="0" indent="0" algn="ctr" defTabSz="2438338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T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405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Open Sans Light"/>
                </a:rPr>
                <a:t>Over 1k </a:t>
              </a:r>
              <a:r>
                <a:rPr kumimoji="0" lang="en-AT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⭐️</a:t>
              </a:r>
              <a:r>
                <a:rPr kumimoji="0" lang="en-AT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405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Open Sans Light"/>
                </a:rPr>
                <a:t> on GitHub</a:t>
              </a:r>
            </a:p>
          </p:txBody>
        </p:sp>
      </p:grpSp>
      <p:sp>
        <p:nvSpPr>
          <p:cNvPr id="10" name="Rectangle 46">
            <a:extLst>
              <a:ext uri="{FF2B5EF4-FFF2-40B4-BE49-F238E27FC236}">
                <a16:creationId xmlns:a16="http://schemas.microsoft.com/office/drawing/2014/main" id="{CA84198E-4B63-0AAA-4AB8-D08D0B5BCA0A}"/>
              </a:ext>
            </a:extLst>
          </p:cNvPr>
          <p:cNvSpPr>
            <a:spLocks noChangeAspect="1"/>
          </p:cNvSpPr>
          <p:nvPr/>
        </p:nvSpPr>
        <p:spPr bwMode="auto">
          <a:xfrm rot="18900000">
            <a:off x="8380542" y="3212541"/>
            <a:ext cx="737944" cy="241427"/>
          </a:xfrm>
          <a:custGeom>
            <a:avLst/>
            <a:gdLst>
              <a:gd name="connsiteX0" fmla="*/ 0 w 3672408"/>
              <a:gd name="connsiteY0" fmla="*/ 0 h 1152128"/>
              <a:gd name="connsiteX1" fmla="*/ 3672408 w 3672408"/>
              <a:gd name="connsiteY1" fmla="*/ 0 h 1152128"/>
              <a:gd name="connsiteX2" fmla="*/ 3672408 w 3672408"/>
              <a:gd name="connsiteY2" fmla="*/ 1152128 h 1152128"/>
              <a:gd name="connsiteX3" fmla="*/ 0 w 3672408"/>
              <a:gd name="connsiteY3" fmla="*/ 1152128 h 1152128"/>
              <a:gd name="connsiteX4" fmla="*/ 0 w 3672408"/>
              <a:gd name="connsiteY4" fmla="*/ 0 h 1152128"/>
              <a:gd name="connsiteX0" fmla="*/ 0 w 3672408"/>
              <a:gd name="connsiteY0" fmla="*/ 0 h 1152128"/>
              <a:gd name="connsiteX1" fmla="*/ 3672408 w 3672408"/>
              <a:gd name="connsiteY1" fmla="*/ 0 h 1152128"/>
              <a:gd name="connsiteX2" fmla="*/ 2631821 w 3672408"/>
              <a:gd name="connsiteY2" fmla="*/ 1121820 h 1152128"/>
              <a:gd name="connsiteX3" fmla="*/ 0 w 3672408"/>
              <a:gd name="connsiteY3" fmla="*/ 1152128 h 1152128"/>
              <a:gd name="connsiteX4" fmla="*/ 0 w 3672408"/>
              <a:gd name="connsiteY4" fmla="*/ 0 h 1152128"/>
              <a:gd name="connsiteX0" fmla="*/ 0 w 3672408"/>
              <a:gd name="connsiteY0" fmla="*/ 0 h 1152128"/>
              <a:gd name="connsiteX1" fmla="*/ 3672408 w 3672408"/>
              <a:gd name="connsiteY1" fmla="*/ 0 h 1152128"/>
              <a:gd name="connsiteX2" fmla="*/ 2604452 w 3672408"/>
              <a:gd name="connsiteY2" fmla="*/ 1114979 h 1152128"/>
              <a:gd name="connsiteX3" fmla="*/ 0 w 3672408"/>
              <a:gd name="connsiteY3" fmla="*/ 1152128 h 1152128"/>
              <a:gd name="connsiteX4" fmla="*/ 0 w 3672408"/>
              <a:gd name="connsiteY4" fmla="*/ 0 h 1152128"/>
              <a:gd name="connsiteX0" fmla="*/ 0 w 3689514"/>
              <a:gd name="connsiteY0" fmla="*/ 0 h 1152128"/>
              <a:gd name="connsiteX1" fmla="*/ 3689514 w 3689514"/>
              <a:gd name="connsiteY1" fmla="*/ 17105 h 1152128"/>
              <a:gd name="connsiteX2" fmla="*/ 2604452 w 3689514"/>
              <a:gd name="connsiteY2" fmla="*/ 1114979 h 1152128"/>
              <a:gd name="connsiteX3" fmla="*/ 0 w 3689514"/>
              <a:gd name="connsiteY3" fmla="*/ 1152128 h 1152128"/>
              <a:gd name="connsiteX4" fmla="*/ 0 w 3689514"/>
              <a:gd name="connsiteY4" fmla="*/ 0 h 1152128"/>
              <a:gd name="connsiteX0" fmla="*/ 0 w 3689514"/>
              <a:gd name="connsiteY0" fmla="*/ 0 h 1138445"/>
              <a:gd name="connsiteX1" fmla="*/ 3689514 w 3689514"/>
              <a:gd name="connsiteY1" fmla="*/ 17105 h 1138445"/>
              <a:gd name="connsiteX2" fmla="*/ 2604452 w 3689514"/>
              <a:gd name="connsiteY2" fmla="*/ 1114979 h 1138445"/>
              <a:gd name="connsiteX3" fmla="*/ 1361578 w 3689514"/>
              <a:gd name="connsiteY3" fmla="*/ 1138445 h 1138445"/>
              <a:gd name="connsiteX4" fmla="*/ 0 w 3689514"/>
              <a:gd name="connsiteY4" fmla="*/ 0 h 1138445"/>
              <a:gd name="connsiteX0" fmla="*/ 0 w 3429513"/>
              <a:gd name="connsiteY0" fmla="*/ 0 h 1131603"/>
              <a:gd name="connsiteX1" fmla="*/ 3429513 w 3429513"/>
              <a:gd name="connsiteY1" fmla="*/ 10263 h 1131603"/>
              <a:gd name="connsiteX2" fmla="*/ 2344451 w 3429513"/>
              <a:gd name="connsiteY2" fmla="*/ 1108137 h 1131603"/>
              <a:gd name="connsiteX3" fmla="*/ 1101577 w 3429513"/>
              <a:gd name="connsiteY3" fmla="*/ 1131603 h 1131603"/>
              <a:gd name="connsiteX4" fmla="*/ 0 w 3429513"/>
              <a:gd name="connsiteY4" fmla="*/ 0 h 1131603"/>
              <a:gd name="connsiteX0" fmla="*/ 0 w 3429513"/>
              <a:gd name="connsiteY0" fmla="*/ 0 h 1124761"/>
              <a:gd name="connsiteX1" fmla="*/ 3429513 w 3429513"/>
              <a:gd name="connsiteY1" fmla="*/ 10263 h 1124761"/>
              <a:gd name="connsiteX2" fmla="*/ 2344451 w 3429513"/>
              <a:gd name="connsiteY2" fmla="*/ 1108137 h 1124761"/>
              <a:gd name="connsiteX3" fmla="*/ 1115261 w 3429513"/>
              <a:gd name="connsiteY3" fmla="*/ 1124761 h 1124761"/>
              <a:gd name="connsiteX4" fmla="*/ 0 w 3429513"/>
              <a:gd name="connsiteY4" fmla="*/ 0 h 1124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513" h="1124761" extrusionOk="0">
                <a:moveTo>
                  <a:pt x="0" y="0"/>
                </a:moveTo>
                <a:lnTo>
                  <a:pt x="3429513" y="10263"/>
                </a:lnTo>
                <a:lnTo>
                  <a:pt x="2344451" y="1108137"/>
                </a:lnTo>
                <a:lnTo>
                  <a:pt x="1115261" y="1124761"/>
                </a:lnTo>
                <a:lnTo>
                  <a:pt x="0" y="0"/>
                </a:lnTo>
                <a:close/>
              </a:path>
            </a:pathLst>
          </a:cu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AF9EE8F1-8E76-E68C-8758-AC164E229C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18900000">
            <a:off x="8575119" y="3318874"/>
            <a:ext cx="164896" cy="164491"/>
          </a:xfrm>
          <a:prstGeom prst="rect">
            <a:avLst/>
          </a:prstGeom>
        </p:spPr>
      </p:pic>
      <p:sp>
        <p:nvSpPr>
          <p:cNvPr id="51" name="Chevron 4">
            <a:extLst>
              <a:ext uri="{FF2B5EF4-FFF2-40B4-BE49-F238E27FC236}">
                <a16:creationId xmlns:a16="http://schemas.microsoft.com/office/drawing/2014/main" id="{6FE94B09-887C-D8F0-7BDF-4107F7EC5632}"/>
              </a:ext>
            </a:extLst>
          </p:cNvPr>
          <p:cNvSpPr txBox="1"/>
          <p:nvPr/>
        </p:nvSpPr>
        <p:spPr bwMode="auto">
          <a:xfrm rot="18900000">
            <a:off x="8644416" y="3202267"/>
            <a:ext cx="338951" cy="125236"/>
          </a:xfrm>
          <a:prstGeom prst="rect">
            <a:avLst/>
          </a:prstGeom>
          <a:noFill/>
          <a:ln w="127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spcFirstLastPara="0" vert="horz" wrap="square" lIns="17145" tIns="17145" rIns="17145" bIns="17145" numCol="1" spcCol="1270" anchor="ctr" anchorCtr="0">
            <a:noAutofit/>
          </a:bodyPr>
          <a:lstStyle/>
          <a:p>
            <a:pPr marL="0" marR="0" lvl="0" indent="0" algn="ctr" defTabSz="120015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PyPI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45" name="Rectangle 46">
            <a:extLst>
              <a:ext uri="{FF2B5EF4-FFF2-40B4-BE49-F238E27FC236}">
                <a16:creationId xmlns:a16="http://schemas.microsoft.com/office/drawing/2014/main" id="{E93EFDDA-05FD-A32D-81D9-90B5232B6171}"/>
              </a:ext>
            </a:extLst>
          </p:cNvPr>
          <p:cNvSpPr>
            <a:spLocks noChangeAspect="1"/>
          </p:cNvSpPr>
          <p:nvPr/>
        </p:nvSpPr>
        <p:spPr bwMode="auto">
          <a:xfrm rot="18900000">
            <a:off x="11244199" y="4138109"/>
            <a:ext cx="737944" cy="241427"/>
          </a:xfrm>
          <a:custGeom>
            <a:avLst/>
            <a:gdLst>
              <a:gd name="connsiteX0" fmla="*/ 0 w 3672408"/>
              <a:gd name="connsiteY0" fmla="*/ 0 h 1152128"/>
              <a:gd name="connsiteX1" fmla="*/ 3672408 w 3672408"/>
              <a:gd name="connsiteY1" fmla="*/ 0 h 1152128"/>
              <a:gd name="connsiteX2" fmla="*/ 3672408 w 3672408"/>
              <a:gd name="connsiteY2" fmla="*/ 1152128 h 1152128"/>
              <a:gd name="connsiteX3" fmla="*/ 0 w 3672408"/>
              <a:gd name="connsiteY3" fmla="*/ 1152128 h 1152128"/>
              <a:gd name="connsiteX4" fmla="*/ 0 w 3672408"/>
              <a:gd name="connsiteY4" fmla="*/ 0 h 1152128"/>
              <a:gd name="connsiteX0" fmla="*/ 0 w 3672408"/>
              <a:gd name="connsiteY0" fmla="*/ 0 h 1152128"/>
              <a:gd name="connsiteX1" fmla="*/ 3672408 w 3672408"/>
              <a:gd name="connsiteY1" fmla="*/ 0 h 1152128"/>
              <a:gd name="connsiteX2" fmla="*/ 2631821 w 3672408"/>
              <a:gd name="connsiteY2" fmla="*/ 1121820 h 1152128"/>
              <a:gd name="connsiteX3" fmla="*/ 0 w 3672408"/>
              <a:gd name="connsiteY3" fmla="*/ 1152128 h 1152128"/>
              <a:gd name="connsiteX4" fmla="*/ 0 w 3672408"/>
              <a:gd name="connsiteY4" fmla="*/ 0 h 1152128"/>
              <a:gd name="connsiteX0" fmla="*/ 0 w 3672408"/>
              <a:gd name="connsiteY0" fmla="*/ 0 h 1152128"/>
              <a:gd name="connsiteX1" fmla="*/ 3672408 w 3672408"/>
              <a:gd name="connsiteY1" fmla="*/ 0 h 1152128"/>
              <a:gd name="connsiteX2" fmla="*/ 2604452 w 3672408"/>
              <a:gd name="connsiteY2" fmla="*/ 1114979 h 1152128"/>
              <a:gd name="connsiteX3" fmla="*/ 0 w 3672408"/>
              <a:gd name="connsiteY3" fmla="*/ 1152128 h 1152128"/>
              <a:gd name="connsiteX4" fmla="*/ 0 w 3672408"/>
              <a:gd name="connsiteY4" fmla="*/ 0 h 1152128"/>
              <a:gd name="connsiteX0" fmla="*/ 0 w 3689514"/>
              <a:gd name="connsiteY0" fmla="*/ 0 h 1152128"/>
              <a:gd name="connsiteX1" fmla="*/ 3689514 w 3689514"/>
              <a:gd name="connsiteY1" fmla="*/ 17105 h 1152128"/>
              <a:gd name="connsiteX2" fmla="*/ 2604452 w 3689514"/>
              <a:gd name="connsiteY2" fmla="*/ 1114979 h 1152128"/>
              <a:gd name="connsiteX3" fmla="*/ 0 w 3689514"/>
              <a:gd name="connsiteY3" fmla="*/ 1152128 h 1152128"/>
              <a:gd name="connsiteX4" fmla="*/ 0 w 3689514"/>
              <a:gd name="connsiteY4" fmla="*/ 0 h 1152128"/>
              <a:gd name="connsiteX0" fmla="*/ 0 w 3689514"/>
              <a:gd name="connsiteY0" fmla="*/ 0 h 1138445"/>
              <a:gd name="connsiteX1" fmla="*/ 3689514 w 3689514"/>
              <a:gd name="connsiteY1" fmla="*/ 17105 h 1138445"/>
              <a:gd name="connsiteX2" fmla="*/ 2604452 w 3689514"/>
              <a:gd name="connsiteY2" fmla="*/ 1114979 h 1138445"/>
              <a:gd name="connsiteX3" fmla="*/ 1361578 w 3689514"/>
              <a:gd name="connsiteY3" fmla="*/ 1138445 h 1138445"/>
              <a:gd name="connsiteX4" fmla="*/ 0 w 3689514"/>
              <a:gd name="connsiteY4" fmla="*/ 0 h 1138445"/>
              <a:gd name="connsiteX0" fmla="*/ 0 w 3429513"/>
              <a:gd name="connsiteY0" fmla="*/ 0 h 1131603"/>
              <a:gd name="connsiteX1" fmla="*/ 3429513 w 3429513"/>
              <a:gd name="connsiteY1" fmla="*/ 10263 h 1131603"/>
              <a:gd name="connsiteX2" fmla="*/ 2344451 w 3429513"/>
              <a:gd name="connsiteY2" fmla="*/ 1108137 h 1131603"/>
              <a:gd name="connsiteX3" fmla="*/ 1101577 w 3429513"/>
              <a:gd name="connsiteY3" fmla="*/ 1131603 h 1131603"/>
              <a:gd name="connsiteX4" fmla="*/ 0 w 3429513"/>
              <a:gd name="connsiteY4" fmla="*/ 0 h 1131603"/>
              <a:gd name="connsiteX0" fmla="*/ 0 w 3429513"/>
              <a:gd name="connsiteY0" fmla="*/ 0 h 1124761"/>
              <a:gd name="connsiteX1" fmla="*/ 3429513 w 3429513"/>
              <a:gd name="connsiteY1" fmla="*/ 10263 h 1124761"/>
              <a:gd name="connsiteX2" fmla="*/ 2344451 w 3429513"/>
              <a:gd name="connsiteY2" fmla="*/ 1108137 h 1124761"/>
              <a:gd name="connsiteX3" fmla="*/ 1115261 w 3429513"/>
              <a:gd name="connsiteY3" fmla="*/ 1124761 h 1124761"/>
              <a:gd name="connsiteX4" fmla="*/ 0 w 3429513"/>
              <a:gd name="connsiteY4" fmla="*/ 0 h 1124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513" h="1124761" extrusionOk="0">
                <a:moveTo>
                  <a:pt x="0" y="0"/>
                </a:moveTo>
                <a:lnTo>
                  <a:pt x="3429513" y="10263"/>
                </a:lnTo>
                <a:lnTo>
                  <a:pt x="2344451" y="1108137"/>
                </a:lnTo>
                <a:lnTo>
                  <a:pt x="1115261" y="1124761"/>
                </a:lnTo>
                <a:lnTo>
                  <a:pt x="0" y="0"/>
                </a:lnTo>
                <a:close/>
              </a:path>
            </a:pathLst>
          </a:cu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pic>
        <p:nvPicPr>
          <p:cNvPr id="146" name="Picture 145">
            <a:extLst>
              <a:ext uri="{FF2B5EF4-FFF2-40B4-BE49-F238E27FC236}">
                <a16:creationId xmlns:a16="http://schemas.microsoft.com/office/drawing/2014/main" id="{581FBC01-B463-DBAF-17AC-2FAFAB069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18900000">
            <a:off x="11438776" y="4244443"/>
            <a:ext cx="164896" cy="164491"/>
          </a:xfrm>
          <a:prstGeom prst="rect">
            <a:avLst/>
          </a:prstGeom>
        </p:spPr>
      </p:pic>
      <p:sp>
        <p:nvSpPr>
          <p:cNvPr id="147" name="Chevron 4">
            <a:extLst>
              <a:ext uri="{FF2B5EF4-FFF2-40B4-BE49-F238E27FC236}">
                <a16:creationId xmlns:a16="http://schemas.microsoft.com/office/drawing/2014/main" id="{24973B98-65BD-61A3-7A07-0101E422CC19}"/>
              </a:ext>
            </a:extLst>
          </p:cNvPr>
          <p:cNvSpPr txBox="1"/>
          <p:nvPr/>
        </p:nvSpPr>
        <p:spPr bwMode="auto">
          <a:xfrm rot="18900000">
            <a:off x="11508073" y="4127836"/>
            <a:ext cx="338951" cy="125236"/>
          </a:xfrm>
          <a:prstGeom prst="rect">
            <a:avLst/>
          </a:prstGeom>
          <a:noFill/>
          <a:ln w="1270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spcFirstLastPara="0" vert="horz" wrap="square" lIns="17145" tIns="17145" rIns="17145" bIns="17145" numCol="1" spcCol="1270" anchor="ctr" anchorCtr="0">
            <a:noAutofit/>
          </a:bodyPr>
          <a:lstStyle/>
          <a:p>
            <a:pPr marL="0" marR="0" lvl="0" indent="0" algn="ctr" defTabSz="120015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PyPI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412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2F0DC-1C89-7929-2D5A-5B8765E82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8685536" cy="1600200"/>
          </a:xfrm>
        </p:spPr>
        <p:txBody>
          <a:bodyPr/>
          <a:lstStyle/>
          <a:p>
            <a:r>
              <a:rPr lang="en-US" b="1" dirty="0"/>
              <a:t>Overview: Software Tooling for Quantum</a:t>
            </a:r>
            <a:endParaRPr lang="en-GB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BE715-11F1-6440-38DD-0D27C2D45C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8685536" cy="480059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Programming Language(s): Python, (C++, Rust,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Different categories of SDK providers: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Quantum SDK and Quantum Computers</a:t>
            </a:r>
            <a:br>
              <a:rPr lang="en-GB" sz="2000" dirty="0"/>
            </a:br>
            <a:r>
              <a:rPr lang="en-GB" sz="2000" dirty="0"/>
              <a:t>(e.g. IBM/</a:t>
            </a:r>
            <a:r>
              <a:rPr lang="en-GB" sz="2000" dirty="0" err="1"/>
              <a:t>Qiskit</a:t>
            </a:r>
            <a:r>
              <a:rPr lang="en-GB" sz="2000" dirty="0"/>
              <a:t>, Google/</a:t>
            </a:r>
            <a:r>
              <a:rPr lang="en-GB" sz="2000" dirty="0" err="1"/>
              <a:t>Cirq</a:t>
            </a:r>
            <a:r>
              <a:rPr lang="en-GB" sz="2000" dirty="0"/>
              <a:t>,</a:t>
            </a:r>
            <a:br>
              <a:rPr lang="en-GB" sz="2000" dirty="0"/>
            </a:br>
            <a:r>
              <a:rPr lang="en-GB" sz="2000" dirty="0" err="1"/>
              <a:t>Quantinuum</a:t>
            </a:r>
            <a:r>
              <a:rPr lang="en-GB" sz="2000" dirty="0"/>
              <a:t>/</a:t>
            </a:r>
            <a:r>
              <a:rPr lang="en-GB" sz="2000" dirty="0" err="1"/>
              <a:t>Pytket</a:t>
            </a:r>
            <a:r>
              <a:rPr lang="en-GB" sz="2000" dirty="0"/>
              <a:t>, Xanadu/</a:t>
            </a:r>
            <a:r>
              <a:rPr lang="en-GB" sz="2000" dirty="0" err="1"/>
              <a:t>Pennylane</a:t>
            </a:r>
            <a:r>
              <a:rPr lang="en-GB" sz="2000" dirty="0"/>
              <a:t>, …)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Quantum SDK and platform</a:t>
            </a:r>
            <a:br>
              <a:rPr lang="en-GB" sz="2000" dirty="0"/>
            </a:br>
            <a:r>
              <a:rPr lang="en-GB" sz="2000" dirty="0"/>
              <a:t>(Microsoft Azure, AWS </a:t>
            </a:r>
            <a:r>
              <a:rPr lang="en-GB" sz="2000" dirty="0" err="1"/>
              <a:t>Braket</a:t>
            </a:r>
            <a:r>
              <a:rPr lang="en-GB" sz="2000" dirty="0"/>
              <a:t>, …)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Only Quantum SDK</a:t>
            </a:r>
            <a:br>
              <a:rPr lang="en-GB" sz="2000" dirty="0"/>
            </a:br>
            <a:r>
              <a:rPr lang="en-GB" sz="2000" dirty="0"/>
              <a:t>(e.g. MQT, </a:t>
            </a:r>
            <a:r>
              <a:rPr lang="en-GB" sz="2000" dirty="0" err="1"/>
              <a:t>Classiq</a:t>
            </a:r>
            <a:r>
              <a:rPr lang="en-GB" sz="2000" dirty="0"/>
              <a:t>, …)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Functionalities of SDKs similar with differences in </a:t>
            </a:r>
            <a:br>
              <a:rPr lang="en-GB" sz="2200" dirty="0"/>
            </a:br>
            <a:r>
              <a:rPr lang="en-GB" sz="2200" dirty="0"/>
              <a:t>the details, such as syntax, supported simulators</a:t>
            </a:r>
            <a:br>
              <a:rPr lang="en-GB" sz="2200" dirty="0"/>
            </a:br>
            <a:r>
              <a:rPr lang="en-GB" sz="2200" dirty="0"/>
              <a:t>or quantum computers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Simulator vs. actual Quantum Computer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1384F0-1481-252C-A80E-55F100E6D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704"/>
          </a:xfrm>
          <a:prstGeom prst="rect">
            <a:avLst/>
          </a:prstGeom>
        </p:spPr>
      </p:pic>
      <p:pic>
        <p:nvPicPr>
          <p:cNvPr id="1026" name="Picture 2" descr="CUDA Quantum (nightly) | NVIDIA NGC">
            <a:extLst>
              <a:ext uri="{FF2B5EF4-FFF2-40B4-BE49-F238E27FC236}">
                <a16:creationId xmlns:a16="http://schemas.microsoft.com/office/drawing/2014/main" id="{C8AA315D-D598-EC7B-8EEE-876666AAB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4329" y="3178735"/>
            <a:ext cx="1800662" cy="1594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Release News: Qiskit v0.40 is here! | by Qiskit | Qiskit | Medium">
            <a:extLst>
              <a:ext uri="{FF2B5EF4-FFF2-40B4-BE49-F238E27FC236}">
                <a16:creationId xmlns:a16="http://schemas.microsoft.com/office/drawing/2014/main" id="{BA61F154-4877-1DE6-D83B-95F802436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321" y="2302853"/>
            <a:ext cx="1703597" cy="1067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irq - Quantum: Machine Learning &amp; Analytics">
            <a:extLst>
              <a:ext uri="{FF2B5EF4-FFF2-40B4-BE49-F238E27FC236}">
                <a16:creationId xmlns:a16="http://schemas.microsoft.com/office/drawing/2014/main" id="{FCE5C81E-2DE4-BB4B-671E-B86E99E05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992" y="2476575"/>
            <a:ext cx="144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ings to Know about Quantinuum">
            <a:extLst>
              <a:ext uri="{FF2B5EF4-FFF2-40B4-BE49-F238E27FC236}">
                <a16:creationId xmlns:a16="http://schemas.microsoft.com/office/drawing/2014/main" id="{5E48B6A8-8A11-80BB-40A3-26D16531B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000" y="2476575"/>
            <a:ext cx="108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icrosoft Azure - VaiSulWeb">
            <a:extLst>
              <a:ext uri="{FF2B5EF4-FFF2-40B4-BE49-F238E27FC236}">
                <a16:creationId xmlns:a16="http://schemas.microsoft.com/office/drawing/2014/main" id="{AA1E679E-D484-002D-D7CF-1AC1B328D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321" y="361575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3DEB1D-539B-1341-FE87-FEAEC84AD2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4869" y="3615750"/>
            <a:ext cx="1255579" cy="720000"/>
          </a:xfrm>
          <a:prstGeom prst="rect">
            <a:avLst/>
          </a:prstGeom>
        </p:spPr>
      </p:pic>
      <p:pic>
        <p:nvPicPr>
          <p:cNvPr id="1036" name="Picture 12" descr="Munich Quantum Toolkit Logo">
            <a:extLst>
              <a:ext uri="{FF2B5EF4-FFF2-40B4-BE49-F238E27FC236}">
                <a16:creationId xmlns:a16="http://schemas.microsoft.com/office/drawing/2014/main" id="{1FB89B8B-1F63-271E-5E65-60F253D49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270" y="4772764"/>
            <a:ext cx="246505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lassiq">
            <a:extLst>
              <a:ext uri="{FF2B5EF4-FFF2-40B4-BE49-F238E27FC236}">
                <a16:creationId xmlns:a16="http://schemas.microsoft.com/office/drawing/2014/main" id="{46ADAA39-33D5-C37E-B410-5121B0148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9992" y="5042258"/>
            <a:ext cx="183050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3298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 bwMode="auto">
          <a:xfrm>
            <a:off x="425455" y="386019"/>
            <a:ext cx="11345332" cy="501099"/>
          </a:xfrm>
        </p:spPr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Current</a:t>
            </a:r>
            <a:r>
              <a:rPr lang="de-DE" dirty="0"/>
              <a:t> State </a:t>
            </a:r>
          </a:p>
        </p:txBody>
      </p:sp>
      <p:grpSp>
        <p:nvGrpSpPr>
          <p:cNvPr id="37" name="Group 36"/>
          <p:cNvGrpSpPr/>
          <p:nvPr>
            <p:custDataLst>
              <p:tags r:id="rId3"/>
            </p:custDataLst>
          </p:nvPr>
        </p:nvGrpSpPr>
        <p:grpSpPr bwMode="auto">
          <a:xfrm>
            <a:off x="102080" y="1064040"/>
            <a:ext cx="2330786" cy="4072842"/>
            <a:chOff x="102080" y="1064040"/>
            <a:chExt cx="2330786" cy="4072842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9304"/>
            <a:stretch/>
          </p:blipFill>
          <p:spPr bwMode="auto">
            <a:xfrm>
              <a:off x="527504" y="2879076"/>
              <a:ext cx="1905362" cy="1640011"/>
            </a:xfrm>
            <a:prstGeom prst="rect">
              <a:avLst/>
            </a:prstGeom>
            <a:noFill/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1054844" y="4085343"/>
              <a:ext cx="1060450" cy="1051539"/>
            </a:xfrm>
            <a:prstGeom prst="rect">
              <a:avLst/>
            </a:prstGeom>
            <a:noFill/>
          </p:spPr>
        </p:pic>
        <p:pic>
          <p:nvPicPr>
            <p:cNvPr id="1028" name="Picture 4" descr="Image result for phython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102080" y="3822747"/>
              <a:ext cx="1181099" cy="1181099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 bwMode="auto">
            <a:xfrm>
              <a:off x="284172" y="1064040"/>
              <a:ext cx="199801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2000" b="1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  <a:t>Individual</a:t>
              </a:r>
              <a:endParaRPr lang="en-AT" sz="18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  <a:t>Physics</a:t>
              </a:r>
              <a:endParaRPr lang="en-AT" sz="18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2000" b="1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  <a:t>Researcher</a:t>
              </a:r>
              <a:endParaRPr sz="18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pic>
        <p:nvPicPr>
          <p:cNvPr id="16" name="Grafik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rcRect t="1499"/>
          <a:stretch/>
        </p:blipFill>
        <p:spPr bwMode="auto">
          <a:xfrm>
            <a:off x="9771431" y="3272290"/>
            <a:ext cx="2214958" cy="1246797"/>
          </a:xfrm>
          <a:prstGeom prst="rect">
            <a:avLst/>
          </a:prstGeom>
        </p:spPr>
      </p:pic>
      <p:cxnSp>
        <p:nvCxnSpPr>
          <p:cNvPr id="7" name="Straight Connector 6"/>
          <p:cNvCxnSpPr>
            <a:cxnSpLocks/>
          </p:cNvCxnSpPr>
          <p:nvPr/>
        </p:nvCxnSpPr>
        <p:spPr bwMode="auto">
          <a:xfrm>
            <a:off x="2736850" y="3913828"/>
            <a:ext cx="6737350" cy="0"/>
          </a:xfrm>
          <a:prstGeom prst="line">
            <a:avLst/>
          </a:prstGeom>
          <a:ln w="76200" cap="sq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>
            <p:custDataLst>
              <p:tags r:id="rId5"/>
            </p:custDataLst>
          </p:nvPr>
        </p:nvSpPr>
        <p:spPr bwMode="auto">
          <a:xfrm>
            <a:off x="10305002" y="1113740"/>
            <a:ext cx="13099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  <a:t>Quantum</a:t>
            </a:r>
            <a:br>
              <a:rPr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</a:br>
            <a:r>
              <a:rPr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  <a:t>Device</a:t>
            </a:r>
          </a:p>
        </p:txBody>
      </p:sp>
      <p:sp>
        <p:nvSpPr>
          <p:cNvPr id="4" name="Ovale Legende 3">
            <a:extLst>
              <a:ext uri="{FF2B5EF4-FFF2-40B4-BE49-F238E27FC236}">
                <a16:creationId xmlns:a16="http://schemas.microsoft.com/office/drawing/2014/main" id="{B89273F6-7244-D985-F2EB-C18A9E04B3C8}"/>
              </a:ext>
            </a:extLst>
          </p:cNvPr>
          <p:cNvSpPr/>
          <p:nvPr/>
        </p:nvSpPr>
        <p:spPr>
          <a:xfrm>
            <a:off x="2115295" y="1686491"/>
            <a:ext cx="3758456" cy="1427964"/>
          </a:xfrm>
          <a:prstGeom prst="wedgeEllipseCallout">
            <a:avLst>
              <a:gd name="adj1" fmla="val -55622"/>
              <a:gd name="adj2" fmla="val 62793"/>
            </a:avLst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GB" dirty="0">
                <a:solidFill>
                  <a:sysClr val="windowText" lastClr="000000"/>
                </a:solidFill>
              </a:rPr>
              <a:t>I want to tune the pulse to execute an X-gate!</a:t>
            </a:r>
          </a:p>
        </p:txBody>
      </p:sp>
      <p:sp>
        <p:nvSpPr>
          <p:cNvPr id="14" name="Foliennummernplatzhalter 2">
            <a:extLst>
              <a:ext uri="{FF2B5EF4-FFF2-40B4-BE49-F238E27FC236}">
                <a16:creationId xmlns:a16="http://schemas.microsoft.com/office/drawing/2014/main" id="{9CF7B28F-8674-8C8C-7BF5-B633DABAC5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33245" y="6473315"/>
            <a:ext cx="2736099" cy="365125"/>
          </a:xfrm>
        </p:spPr>
        <p:txBody>
          <a:bodyPr/>
          <a:lstStyle/>
          <a:p>
            <a:fld id="{CE58CB1E-F828-4F11-99E0-327109AF9DA4}" type="slidenum">
              <a:rPr lang="en-US" noProof="0" smtClean="0"/>
              <a:pPr/>
              <a:t>34</a:t>
            </a:fld>
            <a:endParaRPr lang="en-US" noProof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62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0" name="Straight Connector 6">
            <a:extLst>
              <a:ext uri="{FF2B5EF4-FFF2-40B4-BE49-F238E27FC236}">
                <a16:creationId xmlns:a16="http://schemas.microsoft.com/office/drawing/2014/main" id="{F88BDFA5-1155-684A-815F-249239950234}"/>
              </a:ext>
            </a:extLst>
          </p:cNvPr>
          <p:cNvCxnSpPr>
            <a:cxnSpLocks/>
          </p:cNvCxnSpPr>
          <p:nvPr/>
        </p:nvCxnSpPr>
        <p:spPr bwMode="auto">
          <a:xfrm>
            <a:off x="2736850" y="3913828"/>
            <a:ext cx="6737350" cy="0"/>
          </a:xfrm>
          <a:prstGeom prst="line">
            <a:avLst/>
          </a:prstGeom>
          <a:ln w="76200" cap="sq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/>
              <a:t>The Vision</a:t>
            </a:r>
            <a:endParaRPr dirty="0"/>
          </a:p>
        </p:txBody>
      </p:sp>
      <p:grpSp>
        <p:nvGrpSpPr>
          <p:cNvPr id="37" name="Group 36"/>
          <p:cNvGrpSpPr/>
          <p:nvPr/>
        </p:nvGrpSpPr>
        <p:grpSpPr bwMode="auto">
          <a:xfrm>
            <a:off x="102080" y="1064040"/>
            <a:ext cx="2330786" cy="4072842"/>
            <a:chOff x="102080" y="1064040"/>
            <a:chExt cx="2330786" cy="4072842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9304"/>
            <a:stretch/>
          </p:blipFill>
          <p:spPr bwMode="auto">
            <a:xfrm>
              <a:off x="527504" y="2879076"/>
              <a:ext cx="1905362" cy="1640011"/>
            </a:xfrm>
            <a:prstGeom prst="rect">
              <a:avLst/>
            </a:prstGeom>
            <a:noFill/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1054844" y="4085343"/>
              <a:ext cx="1060450" cy="1051539"/>
            </a:xfrm>
            <a:prstGeom prst="rect">
              <a:avLst/>
            </a:prstGeom>
            <a:noFill/>
          </p:spPr>
        </p:pic>
        <p:pic>
          <p:nvPicPr>
            <p:cNvPr id="1028" name="Picture 4" descr="Image result for phython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102080" y="3822747"/>
              <a:ext cx="1181099" cy="1181099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 bwMode="auto">
            <a:xfrm>
              <a:off x="284172" y="1064040"/>
              <a:ext cx="199801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2000" b="1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  <a:t>Individual</a:t>
              </a:r>
              <a:endParaRPr lang="en-AT" sz="18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  <a:t>Physics</a:t>
              </a:r>
              <a:endParaRPr lang="en-AT" sz="18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2000" b="1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  <a:t>Researcher</a:t>
              </a:r>
              <a:endParaRPr sz="18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pic>
        <p:nvPicPr>
          <p:cNvPr id="16" name="Grafik 16"/>
          <p:cNvPicPr>
            <a:picLocks noChangeAspect="1"/>
          </p:cNvPicPr>
          <p:nvPr/>
        </p:nvPicPr>
        <p:blipFill>
          <a:blip r:embed="rId6"/>
          <a:srcRect t="1499"/>
          <a:stretch/>
        </p:blipFill>
        <p:spPr bwMode="auto">
          <a:xfrm>
            <a:off x="9771431" y="3272290"/>
            <a:ext cx="2214958" cy="124679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10305002" y="1113740"/>
            <a:ext cx="13099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  <a:t>Quantum</a:t>
            </a:r>
            <a:br>
              <a:rPr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</a:br>
            <a:r>
              <a:rPr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  <a:t>Device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BE50499-88A2-CC60-40EC-B00B739B1454}"/>
              </a:ext>
            </a:extLst>
          </p:cNvPr>
          <p:cNvGrpSpPr/>
          <p:nvPr/>
        </p:nvGrpSpPr>
        <p:grpSpPr bwMode="auto">
          <a:xfrm>
            <a:off x="-198818" y="1173189"/>
            <a:ext cx="2816392" cy="4245509"/>
            <a:chOff x="-198818" y="1173189"/>
            <a:chExt cx="2816392" cy="4245509"/>
          </a:xfrm>
          <a:solidFill>
            <a:schemeClr val="bg1"/>
          </a:solidFill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C7F51D5-8D08-0F2D-07C6-3DB863FE6775}"/>
                </a:ext>
              </a:extLst>
            </p:cNvPr>
            <p:cNvSpPr txBox="1"/>
            <p:nvPr/>
          </p:nvSpPr>
          <p:spPr bwMode="auto">
            <a:xfrm>
              <a:off x="297834" y="1173189"/>
              <a:ext cx="2137124" cy="98488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de-DE" sz="2000" b="1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  <a:t>Domain </a:t>
              </a:r>
              <a:r>
                <a:rPr lang="de-DE" sz="2000" b="1" i="0" u="none" strike="noStrike" cap="none" spc="0" dirty="0" err="1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  <a:t>Experts</a:t>
              </a:r>
              <a:br>
                <a:rPr lang="de-DE" sz="2000" b="1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</a:br>
              <a:br>
                <a:rPr lang="de-DE" sz="2000" b="1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</a:br>
              <a:endParaRPr sz="18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82D184F2-E2A4-B2C1-D11D-4FB63C25D17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7538"/>
            <a:stretch/>
          </p:blipFill>
          <p:spPr bwMode="auto">
            <a:xfrm>
              <a:off x="-198818" y="2372678"/>
              <a:ext cx="2816392" cy="3046020"/>
            </a:xfrm>
            <a:prstGeom prst="rect">
              <a:avLst/>
            </a:prstGeom>
            <a:grpFill/>
          </p:spPr>
        </p:pic>
      </p:grpSp>
      <p:pic>
        <p:nvPicPr>
          <p:cNvPr id="8" name="Grafik 7">
            <a:extLst>
              <a:ext uri="{FF2B5EF4-FFF2-40B4-BE49-F238E27FC236}">
                <a16:creationId xmlns:a16="http://schemas.microsoft.com/office/drawing/2014/main" id="{923D7DF1-AB48-272E-F696-DFDE4CC1BD4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7634" t="17886" r="4894" b="25875"/>
          <a:stretch/>
        </p:blipFill>
        <p:spPr bwMode="auto">
          <a:xfrm>
            <a:off x="9746878" y="4709787"/>
            <a:ext cx="2214958" cy="124679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E5FC5C5-F319-89E5-9CB4-8815420F153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57183" b="5358"/>
          <a:stretch/>
        </p:blipFill>
        <p:spPr bwMode="auto">
          <a:xfrm>
            <a:off x="9771431" y="1834792"/>
            <a:ext cx="2214958" cy="12467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6E4D5D8-CF68-2581-0256-12A716D0F6C1}"/>
              </a:ext>
            </a:extLst>
          </p:cNvPr>
          <p:cNvSpPr txBox="1"/>
          <p:nvPr/>
        </p:nvSpPr>
        <p:spPr bwMode="auto">
          <a:xfrm>
            <a:off x="9510860" y="1095581"/>
            <a:ext cx="2736099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  <a:t>Many/Different</a:t>
            </a:r>
            <a:br>
              <a:rPr lang="de-DE"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</a:br>
            <a:r>
              <a:rPr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  <a:t>Quantum</a:t>
            </a:r>
            <a:r>
              <a:rPr lang="de-DE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  <a:t>Devices</a:t>
            </a:r>
            <a:endParaRPr sz="1800" b="1" i="0" u="none" strike="noStrike" cap="none" spc="0" dirty="0">
              <a:ln>
                <a:noFill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Foliennummernplatzhalter 2">
            <a:extLst>
              <a:ext uri="{FF2B5EF4-FFF2-40B4-BE49-F238E27FC236}">
                <a16:creationId xmlns:a16="http://schemas.microsoft.com/office/drawing/2014/main" id="{E628483A-94A9-ED36-8CC2-9124D669F8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33245" y="6473315"/>
            <a:ext cx="2736099" cy="365125"/>
          </a:xfrm>
        </p:spPr>
        <p:txBody>
          <a:bodyPr/>
          <a:lstStyle/>
          <a:p>
            <a:fld id="{CE58CB1E-F828-4F11-99E0-327109AF9DA4}" type="slidenum">
              <a:rPr lang="en-US" noProof="0" smtClean="0"/>
              <a:pPr/>
              <a:t>35</a:t>
            </a:fld>
            <a:endParaRPr lang="en-US" noProof="0" dirty="0"/>
          </a:p>
        </p:txBody>
      </p:sp>
      <p:sp>
        <p:nvSpPr>
          <p:cNvPr id="21" name="Ovale Legende 20">
            <a:extLst>
              <a:ext uri="{FF2B5EF4-FFF2-40B4-BE49-F238E27FC236}">
                <a16:creationId xmlns:a16="http://schemas.microsoft.com/office/drawing/2014/main" id="{7CA295E1-DE7E-C500-3B32-C013469B58A9}"/>
              </a:ext>
            </a:extLst>
          </p:cNvPr>
          <p:cNvSpPr/>
          <p:nvPr/>
        </p:nvSpPr>
        <p:spPr bwMode="auto">
          <a:xfrm>
            <a:off x="2573197" y="809893"/>
            <a:ext cx="4316572" cy="1640011"/>
          </a:xfrm>
          <a:prstGeom prst="wedgeEllipseCallout">
            <a:avLst>
              <a:gd name="adj1" fmla="val -55622"/>
              <a:gd name="adj2" fmla="val 62793"/>
            </a:avLst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GB" dirty="0">
                <a:solidFill>
                  <a:sysClr val="windowText" lastClr="000000"/>
                </a:solidFill>
              </a:rPr>
              <a:t>I want to execute my algorithm with the best performance and fidelity!</a:t>
            </a:r>
          </a:p>
        </p:txBody>
      </p:sp>
      <p:sp>
        <p:nvSpPr>
          <p:cNvPr id="14" name="Rectangle 23">
            <a:extLst>
              <a:ext uri="{FF2B5EF4-FFF2-40B4-BE49-F238E27FC236}">
                <a16:creationId xmlns:a16="http://schemas.microsoft.com/office/drawing/2014/main" id="{B45EB3A9-EB34-167C-DF86-3C040B7937D2}"/>
              </a:ext>
            </a:extLst>
          </p:cNvPr>
          <p:cNvSpPr/>
          <p:nvPr/>
        </p:nvSpPr>
        <p:spPr bwMode="auto">
          <a:xfrm>
            <a:off x="3326657" y="1042717"/>
            <a:ext cx="5531593" cy="560097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3600" b="1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cs typeface="Arial"/>
              </a:rPr>
              <a:t>Comprehensive </a:t>
            </a:r>
            <a:endParaRPr sz="1800" b="0" i="0" u="none" strike="noStrike" cap="none" spc="0" dirty="0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3600" b="1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cs typeface="Arial"/>
              </a:rPr>
              <a:t>Software</a:t>
            </a:r>
            <a:r>
              <a:rPr lang="en-US" sz="3600" b="1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3600" b="1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Arial"/>
                <a:cs typeface="Arial"/>
              </a:rPr>
              <a:t>Stack</a:t>
            </a:r>
            <a:endParaRPr sz="1800" b="0" i="0" u="none" strike="noStrike" cap="none" spc="0" dirty="0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802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7" name="Straight Connector 6">
            <a:extLst>
              <a:ext uri="{FF2B5EF4-FFF2-40B4-BE49-F238E27FC236}">
                <a16:creationId xmlns:a16="http://schemas.microsoft.com/office/drawing/2014/main" id="{46D97A06-BA1C-0477-8ECA-BBE7530E5967}"/>
              </a:ext>
            </a:extLst>
          </p:cNvPr>
          <p:cNvCxnSpPr>
            <a:cxnSpLocks/>
          </p:cNvCxnSpPr>
          <p:nvPr/>
        </p:nvCxnSpPr>
        <p:spPr bwMode="auto">
          <a:xfrm>
            <a:off x="2736850" y="3913828"/>
            <a:ext cx="6737350" cy="0"/>
          </a:xfrm>
          <a:prstGeom prst="line">
            <a:avLst/>
          </a:prstGeom>
          <a:ln w="76200" cap="sq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/>
              <a:t>The Vision</a:t>
            </a:r>
            <a:endParaRPr dirty="0"/>
          </a:p>
        </p:txBody>
      </p:sp>
      <p:grpSp>
        <p:nvGrpSpPr>
          <p:cNvPr id="37" name="Group 36"/>
          <p:cNvGrpSpPr/>
          <p:nvPr/>
        </p:nvGrpSpPr>
        <p:grpSpPr bwMode="auto">
          <a:xfrm>
            <a:off x="102080" y="1064040"/>
            <a:ext cx="2330786" cy="4072842"/>
            <a:chOff x="102080" y="1064040"/>
            <a:chExt cx="2330786" cy="4072842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9304"/>
            <a:stretch/>
          </p:blipFill>
          <p:spPr bwMode="auto">
            <a:xfrm>
              <a:off x="527504" y="2879076"/>
              <a:ext cx="1905362" cy="1640011"/>
            </a:xfrm>
            <a:prstGeom prst="rect">
              <a:avLst/>
            </a:prstGeom>
            <a:noFill/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1054844" y="4085343"/>
              <a:ext cx="1060450" cy="1051539"/>
            </a:xfrm>
            <a:prstGeom prst="rect">
              <a:avLst/>
            </a:prstGeom>
            <a:noFill/>
          </p:spPr>
        </p:pic>
        <p:pic>
          <p:nvPicPr>
            <p:cNvPr id="1028" name="Picture 4" descr="Image result for phython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102080" y="3822747"/>
              <a:ext cx="1181099" cy="1181099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 bwMode="auto">
            <a:xfrm>
              <a:off x="284172" y="1064040"/>
              <a:ext cx="199801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2000" b="1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  <a:t>Individual</a:t>
              </a:r>
              <a:endParaRPr sz="18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2000" b="1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  <a:t>Physics</a:t>
              </a:r>
              <a:endParaRPr sz="18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2000" b="1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  <a:t>Researcher</a:t>
              </a:r>
              <a:endParaRPr sz="18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pic>
        <p:nvPicPr>
          <p:cNvPr id="16" name="Grafik 16"/>
          <p:cNvPicPr>
            <a:picLocks noChangeAspect="1"/>
          </p:cNvPicPr>
          <p:nvPr/>
        </p:nvPicPr>
        <p:blipFill>
          <a:blip r:embed="rId6"/>
          <a:srcRect t="1499"/>
          <a:stretch/>
        </p:blipFill>
        <p:spPr bwMode="auto">
          <a:xfrm>
            <a:off x="9771431" y="3272290"/>
            <a:ext cx="2214958" cy="124679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10305002" y="1113740"/>
            <a:ext cx="13099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  <a:t>Quantum</a:t>
            </a:r>
            <a:br>
              <a:rPr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</a:br>
            <a:r>
              <a:rPr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  <a:t>Device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BE50499-88A2-CC60-40EC-B00B739B1454}"/>
              </a:ext>
            </a:extLst>
          </p:cNvPr>
          <p:cNvGrpSpPr/>
          <p:nvPr/>
        </p:nvGrpSpPr>
        <p:grpSpPr bwMode="auto">
          <a:xfrm>
            <a:off x="-198818" y="1173189"/>
            <a:ext cx="2816392" cy="4245509"/>
            <a:chOff x="-198818" y="1173189"/>
            <a:chExt cx="2816392" cy="4245509"/>
          </a:xfrm>
          <a:solidFill>
            <a:schemeClr val="bg1"/>
          </a:solidFill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C7F51D5-8D08-0F2D-07C6-3DB863FE6775}"/>
                </a:ext>
              </a:extLst>
            </p:cNvPr>
            <p:cNvSpPr txBox="1"/>
            <p:nvPr/>
          </p:nvSpPr>
          <p:spPr bwMode="auto">
            <a:xfrm>
              <a:off x="297834" y="1173189"/>
              <a:ext cx="2137124" cy="98488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de-DE" sz="2000" b="1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  <a:t>Domain </a:t>
              </a:r>
              <a:r>
                <a:rPr lang="de-DE" sz="2000" b="1" i="0" u="none" strike="noStrike" cap="none" spc="0" dirty="0" err="1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  <a:t>Experts</a:t>
              </a:r>
              <a:br>
                <a:rPr lang="de-DE" sz="2000" b="1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</a:br>
              <a:br>
                <a:rPr lang="de-DE" sz="2000" b="1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</a:br>
              <a:endParaRPr sz="18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82D184F2-E2A4-B2C1-D11D-4FB63C25D17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7538"/>
            <a:stretch/>
          </p:blipFill>
          <p:spPr bwMode="auto">
            <a:xfrm>
              <a:off x="-198818" y="2372678"/>
              <a:ext cx="2816392" cy="3046020"/>
            </a:xfrm>
            <a:prstGeom prst="rect">
              <a:avLst/>
            </a:prstGeom>
            <a:grpFill/>
          </p:spPr>
        </p:pic>
      </p:grpSp>
      <p:sp>
        <p:nvSpPr>
          <p:cNvPr id="20" name="Ovale Legende 19">
            <a:extLst>
              <a:ext uri="{FF2B5EF4-FFF2-40B4-BE49-F238E27FC236}">
                <a16:creationId xmlns:a16="http://schemas.microsoft.com/office/drawing/2014/main" id="{C1F61E66-23FB-A022-2499-5284E63C94E4}"/>
              </a:ext>
            </a:extLst>
          </p:cNvPr>
          <p:cNvSpPr/>
          <p:nvPr/>
        </p:nvSpPr>
        <p:spPr bwMode="auto">
          <a:xfrm>
            <a:off x="2573197" y="809893"/>
            <a:ext cx="4316572" cy="1640011"/>
          </a:xfrm>
          <a:prstGeom prst="wedgeEllipseCallout">
            <a:avLst>
              <a:gd name="adj1" fmla="val -55622"/>
              <a:gd name="adj2" fmla="val 62793"/>
            </a:avLst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GB" dirty="0">
                <a:solidFill>
                  <a:sysClr val="windowText" lastClr="000000"/>
                </a:solidFill>
              </a:rPr>
              <a:t>I want to execute my algorithm with the best performance and fidelity!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23D7DF1-AB48-272E-F696-DFDE4CC1BD4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7634" t="17886" r="4894" b="25875"/>
          <a:stretch/>
        </p:blipFill>
        <p:spPr bwMode="auto">
          <a:xfrm>
            <a:off x="9746878" y="4709787"/>
            <a:ext cx="2214958" cy="124679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E5FC5C5-F319-89E5-9CB4-8815420F153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57183" b="5358"/>
          <a:stretch/>
        </p:blipFill>
        <p:spPr bwMode="auto">
          <a:xfrm>
            <a:off x="9771431" y="1834792"/>
            <a:ext cx="2214958" cy="12467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6E4D5D8-CF68-2581-0256-12A716D0F6C1}"/>
              </a:ext>
            </a:extLst>
          </p:cNvPr>
          <p:cNvSpPr txBox="1"/>
          <p:nvPr/>
        </p:nvSpPr>
        <p:spPr bwMode="auto">
          <a:xfrm>
            <a:off x="9510860" y="1095581"/>
            <a:ext cx="2736099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  <a:t>Many/Different</a:t>
            </a:r>
            <a:br>
              <a:rPr lang="de-DE"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</a:br>
            <a:r>
              <a:rPr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  <a:t>Quantum</a:t>
            </a:r>
            <a:r>
              <a:rPr lang="de-DE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  <a:t>Devices</a:t>
            </a:r>
            <a:endParaRPr sz="1800" b="1" i="0" u="none" strike="noStrike" cap="none" spc="0" dirty="0">
              <a:ln>
                <a:noFill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Foliennummernplatzhalter 2">
            <a:extLst>
              <a:ext uri="{FF2B5EF4-FFF2-40B4-BE49-F238E27FC236}">
                <a16:creationId xmlns:a16="http://schemas.microsoft.com/office/drawing/2014/main" id="{140A7487-83FF-2E30-158F-86A87E67C2C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9033245" y="6473315"/>
            <a:ext cx="2736099" cy="365125"/>
          </a:xfrm>
        </p:spPr>
        <p:txBody>
          <a:bodyPr/>
          <a:lstStyle/>
          <a:p>
            <a:fld id="{CE58CB1E-F828-4F11-99E0-327109AF9DA4}" type="slidenum">
              <a:rPr lang="en-US" noProof="0" smtClean="0"/>
              <a:pPr/>
              <a:t>36</a:t>
            </a:fld>
            <a:endParaRPr lang="en-US" noProof="0" dirty="0"/>
          </a:p>
        </p:txBody>
      </p:sp>
      <p:sp>
        <p:nvSpPr>
          <p:cNvPr id="14" name="Rectangle 23">
            <a:extLst>
              <a:ext uri="{FF2B5EF4-FFF2-40B4-BE49-F238E27FC236}">
                <a16:creationId xmlns:a16="http://schemas.microsoft.com/office/drawing/2014/main" id="{B45EB3A9-EB34-167C-DF86-3C040B7937D2}"/>
              </a:ext>
            </a:extLst>
          </p:cNvPr>
          <p:cNvSpPr/>
          <p:nvPr/>
        </p:nvSpPr>
        <p:spPr bwMode="auto">
          <a:xfrm>
            <a:off x="3326657" y="1042717"/>
            <a:ext cx="5531593" cy="560097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black"/>
                </a:solidFill>
                <a:cs typeface="Arial"/>
              </a:rPr>
              <a:t>Comprehensive </a:t>
            </a:r>
            <a:endParaRPr lang="en-US" dirty="0">
              <a:solidFill>
                <a:prstClr val="black"/>
              </a:solidFill>
              <a:cs typeface="Arial"/>
            </a:endParaRPr>
          </a:p>
          <a:p>
            <a:pPr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black"/>
                </a:solidFill>
                <a:cs typeface="Arial"/>
              </a:rPr>
              <a:t>Software Stack</a:t>
            </a:r>
            <a:endParaRPr lang="en-US" dirty="0">
              <a:solidFill>
                <a:prstClr val="black"/>
              </a:solidFill>
              <a:cs typeface="Arial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 dirty="0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EEF05A1-2BD6-DB0C-5FA1-3081724ACB7B}"/>
              </a:ext>
            </a:extLst>
          </p:cNvPr>
          <p:cNvSpPr txBox="1"/>
          <p:nvPr/>
        </p:nvSpPr>
        <p:spPr>
          <a:xfrm>
            <a:off x="3412913" y="6166050"/>
            <a:ext cx="5531593" cy="3996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AT" sz="2400" b="1" dirty="0">
                <a:latin typeface="+mn-lt"/>
              </a:rPr>
              <a:t>❌ What we do not want</a:t>
            </a:r>
          </a:p>
        </p:txBody>
      </p:sp>
      <p:cxnSp>
        <p:nvCxnSpPr>
          <p:cNvPr id="30" name="Elbow Connector 29">
            <a:extLst>
              <a:ext uri="{FF2B5EF4-FFF2-40B4-BE49-F238E27FC236}">
                <a16:creationId xmlns:a16="http://schemas.microsoft.com/office/drawing/2014/main" id="{97BFA0E3-3758-81B2-2E9A-D5F4F37996A1}"/>
              </a:ext>
            </a:extLst>
          </p:cNvPr>
          <p:cNvCxnSpPr/>
          <p:nvPr/>
        </p:nvCxnSpPr>
        <p:spPr>
          <a:xfrm>
            <a:off x="3432517" y="2602523"/>
            <a:ext cx="5289452" cy="2816175"/>
          </a:xfrm>
          <a:prstGeom prst="bentConnector3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3178BA81-4E57-6E6F-37A1-F9184EA0BF22}"/>
              </a:ext>
            </a:extLst>
          </p:cNvPr>
          <p:cNvCxnSpPr>
            <a:cxnSpLocks/>
          </p:cNvCxnSpPr>
          <p:nvPr/>
        </p:nvCxnSpPr>
        <p:spPr bwMode="auto">
          <a:xfrm flipV="1">
            <a:off x="3477338" y="2614762"/>
            <a:ext cx="5380912" cy="1197217"/>
          </a:xfrm>
          <a:prstGeom prst="bentConnector3">
            <a:avLst>
              <a:gd name="adj1" fmla="val 58889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EF64F225-F291-8E15-251B-31179ABA43BA}"/>
              </a:ext>
            </a:extLst>
          </p:cNvPr>
          <p:cNvCxnSpPr>
            <a:cxnSpLocks/>
          </p:cNvCxnSpPr>
          <p:nvPr/>
        </p:nvCxnSpPr>
        <p:spPr bwMode="auto">
          <a:xfrm flipV="1">
            <a:off x="3477338" y="3230635"/>
            <a:ext cx="5356420" cy="1906247"/>
          </a:xfrm>
          <a:prstGeom prst="bentConnector3">
            <a:avLst>
              <a:gd name="adj1" fmla="val 78102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E8DFCA4E-C272-35BD-2A16-83105BB9572B}"/>
              </a:ext>
            </a:extLst>
          </p:cNvPr>
          <p:cNvCxnSpPr>
            <a:cxnSpLocks/>
          </p:cNvCxnSpPr>
          <p:nvPr/>
        </p:nvCxnSpPr>
        <p:spPr bwMode="auto">
          <a:xfrm>
            <a:off x="3506202" y="3176662"/>
            <a:ext cx="5260588" cy="1533125"/>
          </a:xfrm>
          <a:prstGeom prst="bentConnector3">
            <a:avLst>
              <a:gd name="adj1" fmla="val 27537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9" name="Elbow Connector 48">
            <a:extLst>
              <a:ext uri="{FF2B5EF4-FFF2-40B4-BE49-F238E27FC236}">
                <a16:creationId xmlns:a16="http://schemas.microsoft.com/office/drawing/2014/main" id="{665877C4-C164-E24A-8B0E-A500BD6CB570}"/>
              </a:ext>
            </a:extLst>
          </p:cNvPr>
          <p:cNvCxnSpPr>
            <a:cxnSpLocks/>
          </p:cNvCxnSpPr>
          <p:nvPr/>
        </p:nvCxnSpPr>
        <p:spPr bwMode="auto">
          <a:xfrm flipV="1">
            <a:off x="3506202" y="4085343"/>
            <a:ext cx="5215767" cy="1729940"/>
          </a:xfrm>
          <a:prstGeom prst="bentConnector3">
            <a:avLst>
              <a:gd name="adj1" fmla="val 64025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3" name="Elbow Connector 52">
            <a:extLst>
              <a:ext uri="{FF2B5EF4-FFF2-40B4-BE49-F238E27FC236}">
                <a16:creationId xmlns:a16="http://schemas.microsoft.com/office/drawing/2014/main" id="{A9C1C870-5146-6D4B-5205-F3FEEFFEF05B}"/>
              </a:ext>
            </a:extLst>
          </p:cNvPr>
          <p:cNvCxnSpPr>
            <a:cxnSpLocks/>
          </p:cNvCxnSpPr>
          <p:nvPr/>
        </p:nvCxnSpPr>
        <p:spPr bwMode="auto">
          <a:xfrm flipV="1">
            <a:off x="3473684" y="2948819"/>
            <a:ext cx="5354145" cy="1569337"/>
          </a:xfrm>
          <a:prstGeom prst="bentConnector3">
            <a:avLst>
              <a:gd name="adj1" fmla="val 38439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84468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7" name="Straight Connector 6">
            <a:extLst>
              <a:ext uri="{FF2B5EF4-FFF2-40B4-BE49-F238E27FC236}">
                <a16:creationId xmlns:a16="http://schemas.microsoft.com/office/drawing/2014/main" id="{351109E7-A3AA-EEE8-26C9-AA3B254C1B79}"/>
              </a:ext>
            </a:extLst>
          </p:cNvPr>
          <p:cNvCxnSpPr>
            <a:cxnSpLocks/>
          </p:cNvCxnSpPr>
          <p:nvPr/>
        </p:nvCxnSpPr>
        <p:spPr bwMode="auto">
          <a:xfrm>
            <a:off x="2736850" y="3913828"/>
            <a:ext cx="6737350" cy="0"/>
          </a:xfrm>
          <a:prstGeom prst="line">
            <a:avLst/>
          </a:prstGeom>
          <a:ln w="76200" cap="sq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/>
              <a:t>The Vision</a:t>
            </a:r>
            <a:endParaRPr dirty="0"/>
          </a:p>
        </p:txBody>
      </p:sp>
      <p:grpSp>
        <p:nvGrpSpPr>
          <p:cNvPr id="37" name="Group 36"/>
          <p:cNvGrpSpPr/>
          <p:nvPr/>
        </p:nvGrpSpPr>
        <p:grpSpPr bwMode="auto">
          <a:xfrm>
            <a:off x="102080" y="1064040"/>
            <a:ext cx="2330786" cy="4072842"/>
            <a:chOff x="102080" y="1064040"/>
            <a:chExt cx="2330786" cy="4072842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9304"/>
            <a:stretch/>
          </p:blipFill>
          <p:spPr bwMode="auto">
            <a:xfrm>
              <a:off x="527504" y="2879076"/>
              <a:ext cx="1905362" cy="1640011"/>
            </a:xfrm>
            <a:prstGeom prst="rect">
              <a:avLst/>
            </a:prstGeom>
            <a:noFill/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1054844" y="4085343"/>
              <a:ext cx="1060450" cy="1051539"/>
            </a:xfrm>
            <a:prstGeom prst="rect">
              <a:avLst/>
            </a:prstGeom>
            <a:noFill/>
          </p:spPr>
        </p:pic>
        <p:pic>
          <p:nvPicPr>
            <p:cNvPr id="1028" name="Picture 4" descr="Image result for phython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102080" y="3822747"/>
              <a:ext cx="1181099" cy="1181099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 bwMode="auto">
            <a:xfrm>
              <a:off x="284172" y="1064040"/>
              <a:ext cx="199801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2000" b="1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  <a:t>Individual</a:t>
              </a:r>
              <a:endParaRPr sz="18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2000" b="1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  <a:t>Physics</a:t>
              </a:r>
              <a:endParaRPr sz="18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2000" b="1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  <a:t>Researcher</a:t>
              </a:r>
              <a:endParaRPr sz="18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pic>
        <p:nvPicPr>
          <p:cNvPr id="16" name="Grafik 16"/>
          <p:cNvPicPr>
            <a:picLocks noChangeAspect="1"/>
          </p:cNvPicPr>
          <p:nvPr/>
        </p:nvPicPr>
        <p:blipFill>
          <a:blip r:embed="rId6"/>
          <a:srcRect t="1499"/>
          <a:stretch/>
        </p:blipFill>
        <p:spPr bwMode="auto">
          <a:xfrm>
            <a:off x="9771431" y="3272290"/>
            <a:ext cx="2214958" cy="124679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10305002" y="1113740"/>
            <a:ext cx="13099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  <a:t>Quantum</a:t>
            </a:r>
            <a:br>
              <a:rPr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</a:br>
            <a:r>
              <a:rPr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  <a:t>Device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BE50499-88A2-CC60-40EC-B00B739B1454}"/>
              </a:ext>
            </a:extLst>
          </p:cNvPr>
          <p:cNvGrpSpPr/>
          <p:nvPr/>
        </p:nvGrpSpPr>
        <p:grpSpPr bwMode="auto">
          <a:xfrm>
            <a:off x="-198818" y="1173189"/>
            <a:ext cx="2816392" cy="4245509"/>
            <a:chOff x="-198818" y="1173189"/>
            <a:chExt cx="2816392" cy="4245509"/>
          </a:xfrm>
          <a:solidFill>
            <a:schemeClr val="bg1"/>
          </a:solidFill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C7F51D5-8D08-0F2D-07C6-3DB863FE6775}"/>
                </a:ext>
              </a:extLst>
            </p:cNvPr>
            <p:cNvSpPr txBox="1"/>
            <p:nvPr/>
          </p:nvSpPr>
          <p:spPr bwMode="auto">
            <a:xfrm>
              <a:off x="297834" y="1173189"/>
              <a:ext cx="2137124" cy="98488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de-DE" sz="2000" b="1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  <a:t>Domain </a:t>
              </a:r>
              <a:r>
                <a:rPr lang="de-DE" sz="2000" b="1" i="0" u="none" strike="noStrike" cap="none" spc="0" dirty="0" err="1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  <a:t>Experts</a:t>
              </a:r>
              <a:br>
                <a:rPr lang="de-DE" sz="2000" b="1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</a:br>
              <a:br>
                <a:rPr lang="de-DE" sz="2000" b="1" i="0" u="none" strike="noStrike" cap="none" spc="0" dirty="0">
                  <a:ln>
                    <a:noFill/>
                  </a:ln>
                  <a:solidFill>
                    <a:srgbClr val="000000"/>
                  </a:solidFill>
                  <a:latin typeface="Arial"/>
                  <a:cs typeface="Arial"/>
                </a:rPr>
              </a:br>
              <a:endParaRPr sz="18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82D184F2-E2A4-B2C1-D11D-4FB63C25D17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7538"/>
            <a:stretch/>
          </p:blipFill>
          <p:spPr bwMode="auto">
            <a:xfrm>
              <a:off x="-198818" y="2372678"/>
              <a:ext cx="2816392" cy="3046020"/>
            </a:xfrm>
            <a:prstGeom prst="rect">
              <a:avLst/>
            </a:prstGeom>
            <a:grpFill/>
          </p:spPr>
        </p:pic>
      </p:grpSp>
      <p:pic>
        <p:nvPicPr>
          <p:cNvPr id="8" name="Grafik 7">
            <a:extLst>
              <a:ext uri="{FF2B5EF4-FFF2-40B4-BE49-F238E27FC236}">
                <a16:creationId xmlns:a16="http://schemas.microsoft.com/office/drawing/2014/main" id="{923D7DF1-AB48-272E-F696-DFDE4CC1BD4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7634" t="17886" r="4894" b="25875"/>
          <a:stretch/>
        </p:blipFill>
        <p:spPr bwMode="auto">
          <a:xfrm>
            <a:off x="9746878" y="4709787"/>
            <a:ext cx="2214958" cy="124679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E5FC5C5-F319-89E5-9CB4-8815420F153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57183" b="5358"/>
          <a:stretch/>
        </p:blipFill>
        <p:spPr bwMode="auto">
          <a:xfrm>
            <a:off x="9771431" y="1834792"/>
            <a:ext cx="2214958" cy="12467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6E4D5D8-CF68-2581-0256-12A716D0F6C1}"/>
              </a:ext>
            </a:extLst>
          </p:cNvPr>
          <p:cNvSpPr txBox="1"/>
          <p:nvPr/>
        </p:nvSpPr>
        <p:spPr bwMode="auto">
          <a:xfrm>
            <a:off x="9510860" y="1095581"/>
            <a:ext cx="2736099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  <a:t>Many/Different</a:t>
            </a:r>
            <a:br>
              <a:rPr lang="de-DE"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</a:br>
            <a:r>
              <a:rPr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  <a:t>Quantum</a:t>
            </a:r>
            <a:r>
              <a:rPr lang="de-DE" sz="20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Arial"/>
                <a:cs typeface="Arial"/>
              </a:rPr>
              <a:t>Devices</a:t>
            </a:r>
            <a:endParaRPr sz="1800" b="1" i="0" u="none" strike="noStrike" cap="none" spc="0" dirty="0">
              <a:ln>
                <a:noFill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Foliennummernplatzhalter 2">
            <a:extLst>
              <a:ext uri="{FF2B5EF4-FFF2-40B4-BE49-F238E27FC236}">
                <a16:creationId xmlns:a16="http://schemas.microsoft.com/office/drawing/2014/main" id="{3A88DC7C-34A5-6AB5-5738-739B5144E4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9033245" y="6473315"/>
            <a:ext cx="2736099" cy="365125"/>
          </a:xfrm>
        </p:spPr>
        <p:txBody>
          <a:bodyPr/>
          <a:lstStyle/>
          <a:p>
            <a:fld id="{CE58CB1E-F828-4F11-99E0-327109AF9DA4}" type="slidenum">
              <a:rPr lang="en-US" noProof="0" smtClean="0"/>
              <a:pPr/>
              <a:t>37</a:t>
            </a:fld>
            <a:endParaRPr lang="en-US" noProof="0" dirty="0"/>
          </a:p>
        </p:txBody>
      </p:sp>
      <p:sp>
        <p:nvSpPr>
          <p:cNvPr id="20" name="Ovale Legende 19">
            <a:extLst>
              <a:ext uri="{FF2B5EF4-FFF2-40B4-BE49-F238E27FC236}">
                <a16:creationId xmlns:a16="http://schemas.microsoft.com/office/drawing/2014/main" id="{AD9C5967-6B2A-F192-C47B-AFAE23AD060A}"/>
              </a:ext>
            </a:extLst>
          </p:cNvPr>
          <p:cNvSpPr/>
          <p:nvPr/>
        </p:nvSpPr>
        <p:spPr bwMode="auto">
          <a:xfrm>
            <a:off x="2573197" y="809893"/>
            <a:ext cx="4316572" cy="1640011"/>
          </a:xfrm>
          <a:prstGeom prst="wedgeEllipseCallout">
            <a:avLst>
              <a:gd name="adj1" fmla="val -55622"/>
              <a:gd name="adj2" fmla="val 62793"/>
            </a:avLst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GB" dirty="0">
                <a:solidFill>
                  <a:sysClr val="windowText" lastClr="000000"/>
                </a:solidFill>
              </a:rPr>
              <a:t>I want to execute my algorithm with the best performance and fidelity!</a:t>
            </a:r>
          </a:p>
        </p:txBody>
      </p:sp>
      <p:sp>
        <p:nvSpPr>
          <p:cNvPr id="14" name="Rectangle 23">
            <a:extLst>
              <a:ext uri="{FF2B5EF4-FFF2-40B4-BE49-F238E27FC236}">
                <a16:creationId xmlns:a16="http://schemas.microsoft.com/office/drawing/2014/main" id="{B45EB3A9-EB34-167C-DF86-3C040B7937D2}"/>
              </a:ext>
            </a:extLst>
          </p:cNvPr>
          <p:cNvSpPr/>
          <p:nvPr/>
        </p:nvSpPr>
        <p:spPr bwMode="auto">
          <a:xfrm>
            <a:off x="3326657" y="1042717"/>
            <a:ext cx="5531593" cy="560097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black"/>
                </a:solidFill>
                <a:cs typeface="Arial"/>
              </a:rPr>
              <a:t>Comprehensive </a:t>
            </a:r>
            <a:endParaRPr lang="en-US" dirty="0">
              <a:solidFill>
                <a:prstClr val="black"/>
              </a:solidFill>
              <a:cs typeface="Arial"/>
            </a:endParaRPr>
          </a:p>
          <a:p>
            <a:pPr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black"/>
                </a:solidFill>
                <a:cs typeface="Arial"/>
              </a:rPr>
              <a:t>Software Stack</a:t>
            </a:r>
            <a:endParaRPr lang="en-US" dirty="0">
              <a:solidFill>
                <a:prstClr val="black"/>
              </a:solidFill>
              <a:cs typeface="Arial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1800" b="0" i="0" u="none" strike="noStrike" cap="none" spc="0" dirty="0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EEF05A1-2BD6-DB0C-5FA1-3081724ACB7B}"/>
              </a:ext>
            </a:extLst>
          </p:cNvPr>
          <p:cNvSpPr txBox="1"/>
          <p:nvPr/>
        </p:nvSpPr>
        <p:spPr>
          <a:xfrm>
            <a:off x="3412913" y="6166050"/>
            <a:ext cx="5531593" cy="3996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AT" sz="2400" b="1" dirty="0">
                <a:latin typeface="+mn-lt"/>
              </a:rPr>
              <a:t>✅ What we want</a:t>
            </a:r>
          </a:p>
        </p:txBody>
      </p:sp>
      <p:cxnSp>
        <p:nvCxnSpPr>
          <p:cNvPr id="30" name="Elbow Connector 29">
            <a:extLst>
              <a:ext uri="{FF2B5EF4-FFF2-40B4-BE49-F238E27FC236}">
                <a16:creationId xmlns:a16="http://schemas.microsoft.com/office/drawing/2014/main" id="{97BFA0E3-3758-81B2-2E9A-D5F4F37996A1}"/>
              </a:ext>
            </a:extLst>
          </p:cNvPr>
          <p:cNvCxnSpPr>
            <a:cxnSpLocks/>
          </p:cNvCxnSpPr>
          <p:nvPr/>
        </p:nvCxnSpPr>
        <p:spPr>
          <a:xfrm>
            <a:off x="3432517" y="2602523"/>
            <a:ext cx="2241208" cy="1206435"/>
          </a:xfrm>
          <a:prstGeom prst="bentConnector3">
            <a:avLst>
              <a:gd name="adj1" fmla="val 60946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3178BA81-4E57-6E6F-37A1-F9184EA0BF22}"/>
              </a:ext>
            </a:extLst>
          </p:cNvPr>
          <p:cNvCxnSpPr>
            <a:cxnSpLocks/>
          </p:cNvCxnSpPr>
          <p:nvPr/>
        </p:nvCxnSpPr>
        <p:spPr bwMode="auto">
          <a:xfrm>
            <a:off x="3477338" y="3811979"/>
            <a:ext cx="2196387" cy="292649"/>
          </a:xfrm>
          <a:prstGeom prst="bentConnector3">
            <a:avLst>
              <a:gd name="adj1" fmla="val 50000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EF64F225-F291-8E15-251B-31179ABA43BA}"/>
              </a:ext>
            </a:extLst>
          </p:cNvPr>
          <p:cNvCxnSpPr>
            <a:cxnSpLocks/>
          </p:cNvCxnSpPr>
          <p:nvPr/>
        </p:nvCxnSpPr>
        <p:spPr bwMode="auto">
          <a:xfrm flipV="1">
            <a:off x="3477338" y="4447297"/>
            <a:ext cx="2200041" cy="689585"/>
          </a:xfrm>
          <a:prstGeom prst="bentConnector3">
            <a:avLst>
              <a:gd name="adj1" fmla="val 54476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E8DFCA4E-C272-35BD-2A16-83105BB9572B}"/>
              </a:ext>
            </a:extLst>
          </p:cNvPr>
          <p:cNvCxnSpPr>
            <a:cxnSpLocks/>
          </p:cNvCxnSpPr>
          <p:nvPr/>
        </p:nvCxnSpPr>
        <p:spPr bwMode="auto">
          <a:xfrm>
            <a:off x="3506202" y="3176662"/>
            <a:ext cx="2167523" cy="761133"/>
          </a:xfrm>
          <a:prstGeom prst="bentConnector3">
            <a:avLst>
              <a:gd name="adj1" fmla="val 53245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9" name="Elbow Connector 48">
            <a:extLst>
              <a:ext uri="{FF2B5EF4-FFF2-40B4-BE49-F238E27FC236}">
                <a16:creationId xmlns:a16="http://schemas.microsoft.com/office/drawing/2014/main" id="{665877C4-C164-E24A-8B0E-A500BD6CB570}"/>
              </a:ext>
            </a:extLst>
          </p:cNvPr>
          <p:cNvCxnSpPr>
            <a:cxnSpLocks/>
          </p:cNvCxnSpPr>
          <p:nvPr/>
        </p:nvCxnSpPr>
        <p:spPr bwMode="auto">
          <a:xfrm flipV="1">
            <a:off x="3506202" y="4628343"/>
            <a:ext cx="2174831" cy="1186940"/>
          </a:xfrm>
          <a:prstGeom prst="bentConnector3">
            <a:avLst>
              <a:gd name="adj1" fmla="val 59913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3" name="Elbow Connector 52">
            <a:extLst>
              <a:ext uri="{FF2B5EF4-FFF2-40B4-BE49-F238E27FC236}">
                <a16:creationId xmlns:a16="http://schemas.microsoft.com/office/drawing/2014/main" id="{A9C1C870-5146-6D4B-5205-F3FEEFFEF05B}"/>
              </a:ext>
            </a:extLst>
          </p:cNvPr>
          <p:cNvCxnSpPr>
            <a:cxnSpLocks/>
          </p:cNvCxnSpPr>
          <p:nvPr/>
        </p:nvCxnSpPr>
        <p:spPr bwMode="auto">
          <a:xfrm flipV="1">
            <a:off x="3473684" y="4288562"/>
            <a:ext cx="2200041" cy="229594"/>
          </a:xfrm>
          <a:prstGeom prst="bentConnector3">
            <a:avLst>
              <a:gd name="adj1" fmla="val 50000"/>
            </a:avLst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1E202735-17AC-4210-9BC5-642EEB9E4664}"/>
              </a:ext>
            </a:extLst>
          </p:cNvPr>
          <p:cNvSpPr/>
          <p:nvPr/>
        </p:nvSpPr>
        <p:spPr>
          <a:xfrm>
            <a:off x="5706243" y="3458990"/>
            <a:ext cx="760208" cy="15448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AT" sz="3200" dirty="0"/>
              <a:t>IR</a:t>
            </a:r>
          </a:p>
        </p:txBody>
      </p:sp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E9F5D5FE-465A-1520-43D0-2727A74F2F88}"/>
              </a:ext>
            </a:extLst>
          </p:cNvPr>
          <p:cNvGrpSpPr/>
          <p:nvPr/>
        </p:nvGrpSpPr>
        <p:grpSpPr>
          <a:xfrm rot="10800000">
            <a:off x="6246350" y="2625038"/>
            <a:ext cx="2324850" cy="3212760"/>
            <a:chOff x="3584917" y="2754923"/>
            <a:chExt cx="2324850" cy="3212760"/>
          </a:xfrm>
        </p:grpSpPr>
        <p:cxnSp>
          <p:nvCxnSpPr>
            <p:cNvPr id="1029" name="Elbow Connector 1028">
              <a:extLst>
                <a:ext uri="{FF2B5EF4-FFF2-40B4-BE49-F238E27FC236}">
                  <a16:creationId xmlns:a16="http://schemas.microsoft.com/office/drawing/2014/main" id="{FF683F7B-3C22-3C4C-E846-4C2CE5CA054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84917" y="2754923"/>
              <a:ext cx="2324850" cy="1200807"/>
            </a:xfrm>
            <a:prstGeom prst="bentConnector3">
              <a:avLst>
                <a:gd name="adj1" fmla="val 56656"/>
              </a:avLst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arrow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31" name="Elbow Connector 1030">
              <a:extLst>
                <a:ext uri="{FF2B5EF4-FFF2-40B4-BE49-F238E27FC236}">
                  <a16:creationId xmlns:a16="http://schemas.microsoft.com/office/drawing/2014/main" id="{68383835-4631-720D-FC1A-89C7DDCEBC9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29738" y="3964379"/>
              <a:ext cx="2196387" cy="292649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arrow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32" name="Elbow Connector 1031">
              <a:extLst>
                <a:ext uri="{FF2B5EF4-FFF2-40B4-BE49-F238E27FC236}">
                  <a16:creationId xmlns:a16="http://schemas.microsoft.com/office/drawing/2014/main" id="{DC4B0B8A-ADF5-46DB-4A28-7E2C55F299D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629738" y="4599697"/>
              <a:ext cx="2200041" cy="689585"/>
            </a:xfrm>
            <a:prstGeom prst="bentConnector3">
              <a:avLst>
                <a:gd name="adj1" fmla="val 54476"/>
              </a:avLst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arrow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33" name="Elbow Connector 1032">
              <a:extLst>
                <a:ext uri="{FF2B5EF4-FFF2-40B4-BE49-F238E27FC236}">
                  <a16:creationId xmlns:a16="http://schemas.microsoft.com/office/drawing/2014/main" id="{D5DDA2F8-2F1B-52AC-8328-269FE222BDF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58602" y="3329062"/>
              <a:ext cx="2167523" cy="761133"/>
            </a:xfrm>
            <a:prstGeom prst="bentConnector3">
              <a:avLst>
                <a:gd name="adj1" fmla="val 53245"/>
              </a:avLst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arrow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34" name="Elbow Connector 1033">
              <a:extLst>
                <a:ext uri="{FF2B5EF4-FFF2-40B4-BE49-F238E27FC236}">
                  <a16:creationId xmlns:a16="http://schemas.microsoft.com/office/drawing/2014/main" id="{CB7E8F27-010A-AB1C-EC3C-1EB3699DA09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658602" y="4767167"/>
              <a:ext cx="2200041" cy="1200516"/>
            </a:xfrm>
            <a:prstGeom prst="bentConnector3">
              <a:avLst>
                <a:gd name="adj1" fmla="val 58313"/>
              </a:avLst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arrow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35" name="Elbow Connector 1034">
              <a:extLst>
                <a:ext uri="{FF2B5EF4-FFF2-40B4-BE49-F238E27FC236}">
                  <a16:creationId xmlns:a16="http://schemas.microsoft.com/office/drawing/2014/main" id="{A088CDFD-AC7F-3D50-0FE9-1E49C1639A6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626084" y="4440962"/>
              <a:ext cx="2200041" cy="229594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arrow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1044" name="Group 1043">
            <a:extLst>
              <a:ext uri="{FF2B5EF4-FFF2-40B4-BE49-F238E27FC236}">
                <a16:creationId xmlns:a16="http://schemas.microsoft.com/office/drawing/2014/main" id="{3CC1BB1A-4170-59EE-8B76-977416A4F862}"/>
              </a:ext>
            </a:extLst>
          </p:cNvPr>
          <p:cNvGrpSpPr/>
          <p:nvPr/>
        </p:nvGrpSpPr>
        <p:grpSpPr>
          <a:xfrm>
            <a:off x="5556877" y="5034207"/>
            <a:ext cx="1091190" cy="1178975"/>
            <a:chOff x="5556877" y="5034207"/>
            <a:chExt cx="1091190" cy="1178975"/>
          </a:xfrm>
        </p:grpSpPr>
        <p:pic>
          <p:nvPicPr>
            <p:cNvPr id="1041" name="Picture 1040">
              <a:extLst>
                <a:ext uri="{FF2B5EF4-FFF2-40B4-BE49-F238E27FC236}">
                  <a16:creationId xmlns:a16="http://schemas.microsoft.com/office/drawing/2014/main" id="{A1E683BB-CF5F-16C4-89A1-E7DB49697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56878" y="5034207"/>
              <a:ext cx="461240" cy="708502"/>
            </a:xfrm>
            <a:prstGeom prst="rect">
              <a:avLst/>
            </a:prstGeom>
          </p:spPr>
        </p:pic>
        <p:pic>
          <p:nvPicPr>
            <p:cNvPr id="1042" name="Picture 1041">
              <a:extLst>
                <a:ext uri="{FF2B5EF4-FFF2-40B4-BE49-F238E27FC236}">
                  <a16:creationId xmlns:a16="http://schemas.microsoft.com/office/drawing/2014/main" id="{BFBDEFCC-0C7F-73F2-F0AB-AB5C311DE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178709" y="5080308"/>
              <a:ext cx="469358" cy="463341"/>
            </a:xfrm>
            <a:prstGeom prst="rect">
              <a:avLst/>
            </a:prstGeom>
          </p:spPr>
        </p:pic>
        <p:pic>
          <p:nvPicPr>
            <p:cNvPr id="1043" name="Picture 1042">
              <a:extLst>
                <a:ext uri="{FF2B5EF4-FFF2-40B4-BE49-F238E27FC236}">
                  <a16:creationId xmlns:a16="http://schemas.microsoft.com/office/drawing/2014/main" id="{F79047D4-721E-574B-6433-881636E61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556877" y="5742710"/>
              <a:ext cx="1091189" cy="470472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434016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diagram of a company&#10;&#10;AI-generated content may be incorrect.">
            <a:extLst>
              <a:ext uri="{FF2B5EF4-FFF2-40B4-BE49-F238E27FC236}">
                <a16:creationId xmlns:a16="http://schemas.microsoft.com/office/drawing/2014/main" id="{AC854A4E-BCB4-D72F-37A2-626ED9CD18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6197" y="969688"/>
            <a:ext cx="11559605" cy="5421056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B80E22-7196-B577-108E-6B475C951D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8CB1E-F828-4F11-99E0-327109AF9DA4}" type="slidenum">
              <a:rPr lang="en-US" noProof="0" smtClean="0"/>
              <a:pPr/>
              <a:t>38</a:t>
            </a:fld>
            <a:endParaRPr lang="en-US" noProof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A6ACEC1-77D8-B8B6-9F61-AE9C04D5C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Compilers in HPCQC</a:t>
            </a:r>
            <a:r>
              <a:rPr lang="en-150" dirty="0"/>
              <a:t> 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643E94-25B3-339E-792B-98129EB7F513}"/>
              </a:ext>
            </a:extLst>
          </p:cNvPr>
          <p:cNvSpPr txBox="1"/>
          <p:nvPr/>
        </p:nvSpPr>
        <p:spPr>
          <a:xfrm>
            <a:off x="498056" y="6471981"/>
            <a:ext cx="7393050" cy="257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600" dirty="0"/>
              <a:t>Burgholzer et al., </a:t>
            </a:r>
            <a:r>
              <a:rPr lang="en-GB" sz="1600" i="1" dirty="0"/>
              <a:t>The Munich Quantum Software Stack</a:t>
            </a:r>
            <a:r>
              <a:rPr lang="en-GB" sz="1600" dirty="0"/>
              <a:t>, </a:t>
            </a:r>
            <a:r>
              <a:rPr lang="en-GB" sz="1600" dirty="0">
                <a:hlinkClick r:id="rId3"/>
              </a:rPr>
              <a:t>arXiv:2509.02674</a:t>
            </a:r>
            <a:r>
              <a:rPr lang="en-GB" sz="1600" dirty="0"/>
              <a:t> (2025)</a:t>
            </a:r>
            <a:endParaRPr lang="en-GB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0390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2F0DC-1C89-7929-2D5A-5B8765E82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to get started?</a:t>
            </a:r>
            <a:endParaRPr lang="en-GB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BE715-11F1-6440-38DD-0D27C2D45C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8685536" cy="446013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Quantum Computation and Quantum Information – Nielsen &amp; Chuang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Quantum Mechanics | The Theoretical Minimum </a:t>
            </a:r>
            <a:br>
              <a:rPr lang="en-US" sz="2200" dirty="0"/>
            </a:br>
            <a:r>
              <a:rPr lang="en-US" sz="2200" dirty="0"/>
              <a:t>(by Leonard Susskind, Stanford YT Channel)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IBM Quantum Learning platform and </a:t>
            </a:r>
            <a:r>
              <a:rPr lang="en-US" sz="2200" dirty="0" err="1"/>
              <a:t>Qiskit</a:t>
            </a:r>
            <a:r>
              <a:rPr lang="en-US" sz="2200" dirty="0"/>
              <a:t> </a:t>
            </a:r>
            <a:r>
              <a:rPr lang="en-US" sz="2200" dirty="0" err="1"/>
              <a:t>Youtube</a:t>
            </a:r>
            <a:r>
              <a:rPr lang="en-US" sz="2200" dirty="0"/>
              <a:t> channel </a:t>
            </a:r>
            <a:br>
              <a:rPr lang="en-US" sz="2200" dirty="0"/>
            </a:br>
            <a:r>
              <a:rPr lang="en-US" sz="2200" dirty="0"/>
              <a:t>(</a:t>
            </a:r>
            <a:r>
              <a:rPr lang="en-US" sz="2200" dirty="0" err="1"/>
              <a:t>Qiskit</a:t>
            </a:r>
            <a:r>
              <a:rPr lang="en-US" sz="2200" dirty="0"/>
              <a:t> Summer Camp, Understanding Quantum Information and Computation Series, Coding with </a:t>
            </a:r>
            <a:r>
              <a:rPr lang="en-US" sz="2200" dirty="0" err="1"/>
              <a:t>Qiskit</a:t>
            </a:r>
            <a:r>
              <a:rPr lang="en-US" sz="2200" dirty="0"/>
              <a:t>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Codebook and Challenges from </a:t>
            </a:r>
            <a:r>
              <a:rPr lang="en-GB" sz="2200" dirty="0" err="1"/>
              <a:t>Pennylane</a:t>
            </a:r>
            <a:endParaRPr lang="en-GB" sz="2200" dirty="0"/>
          </a:p>
          <a:p>
            <a:endParaRPr lang="en-GB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1384F0-1481-252C-A80E-55F100E6D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704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7D891D9-152E-3F0A-8D6C-9630CE015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1637" y="1614714"/>
            <a:ext cx="1207859" cy="169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EB3AF7-56E3-AD71-BCEE-C5BB56826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8965" y="3746839"/>
            <a:ext cx="2090531" cy="10812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90C79A-5D53-FF0E-022C-EB2085F742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5227" y="5323464"/>
            <a:ext cx="1352747" cy="85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6219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C960F-2D9C-4D03-9780-453AD2AB77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11017"/>
            <a:ext cx="9144000" cy="2156311"/>
          </a:xfrm>
        </p:spPr>
        <p:txBody>
          <a:bodyPr>
            <a:normAutofit/>
          </a:bodyPr>
          <a:lstStyle/>
          <a:p>
            <a:r>
              <a:rPr lang="en-US" b="1" dirty="0"/>
              <a:t>Thank you for your time!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FE1F28-F2F4-4B07-B8A1-CB765B5A3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1710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0144-37FA-7B99-B38D-AFD9DFD25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6335"/>
            <a:ext cx="10515600" cy="654334"/>
          </a:xfrm>
        </p:spPr>
        <p:txBody>
          <a:bodyPr>
            <a:normAutofit/>
          </a:bodyPr>
          <a:lstStyle/>
          <a:p>
            <a:r>
              <a:rPr lang="en-US" sz="3200" dirty="0"/>
              <a:t>References and Bibliography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15C9A-2B24-7449-1B90-23593B86B5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85301"/>
            <a:ext cx="10515600" cy="3891662"/>
          </a:xfrm>
        </p:spPr>
        <p:txBody>
          <a:bodyPr>
            <a:normAutofit/>
          </a:bodyPr>
          <a:lstStyle/>
          <a:p>
            <a:r>
              <a:rPr lang="en-US" sz="2200" dirty="0">
                <a:hlinkClick r:id="rId2"/>
              </a:rPr>
              <a:t>https://bloch.kherb.io/</a:t>
            </a:r>
            <a:endParaRPr lang="en-US" sz="2200" dirty="0"/>
          </a:p>
          <a:p>
            <a:r>
              <a:rPr lang="en-US" sz="2200" dirty="0">
                <a:hlinkClick r:id="rId3"/>
              </a:rPr>
              <a:t>https://review.mastersunion.org/wp-content/uploads/2022/06/Quantum-and-classical-computer-1.gif</a:t>
            </a:r>
            <a:endParaRPr lang="en-US" sz="2200" dirty="0"/>
          </a:p>
          <a:p>
            <a:r>
              <a:rPr lang="en-US" sz="2200" dirty="0">
                <a:hlinkClick r:id="rId4"/>
              </a:rPr>
              <a:t>https://devopedia.org/images/article/68/4882.1613047200.jpg</a:t>
            </a:r>
            <a:endParaRPr lang="en-US" sz="2200" dirty="0"/>
          </a:p>
          <a:p>
            <a:r>
              <a:rPr lang="en-US" sz="2200" dirty="0">
                <a:hlinkClick r:id="rId5"/>
              </a:rPr>
              <a:t>https://quantum.ibm.com/composer/files/new</a:t>
            </a:r>
            <a:endParaRPr lang="en-US" sz="2200" dirty="0"/>
          </a:p>
          <a:p>
            <a:r>
              <a:rPr lang="en-US" sz="2200" dirty="0">
                <a:hlinkClick r:id="rId6"/>
              </a:rPr>
              <a:t>https://www.cda.cit.tum.de/research/quantum/</a:t>
            </a:r>
            <a:endParaRPr lang="en-US" sz="2200" dirty="0"/>
          </a:p>
          <a:p>
            <a:r>
              <a:rPr lang="en-US" sz="2200" dirty="0">
                <a:hlinkClick r:id="rId7"/>
              </a:rPr>
              <a:t>https://www.cda.cit.tum.de/app/ddvis/</a:t>
            </a:r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CE297-7081-B053-93E6-8DD4CAD5A2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6452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SPLIT" val="1"/>
  <p:tag name="PPSPLIT_ORIGINALSLIDENUMBER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3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1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1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SPLIT" val="1"/>
  <p:tag name="PPSPLIT_ORIGINALSLIDENUMBER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SPLIT" val="1"/>
  <p:tag name="PPSPLIT_ORIGINALSLIDENUMBER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SPLIT" val="1"/>
  <p:tag name="PPSPLIT_ORIGINALSLIDENUMBER" val="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4093</TotalTime>
  <Words>1805</Words>
  <Application>Microsoft Office PowerPoint</Application>
  <PresentationFormat>Widescreen</PresentationFormat>
  <Paragraphs>441</Paragraphs>
  <Slides>41</Slides>
  <Notes>6</Notes>
  <HiddenSlides>1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4" baseType="lpstr">
      <vt:lpstr>Aptos</vt:lpstr>
      <vt:lpstr>Arial</vt:lpstr>
      <vt:lpstr>Arial (Headings)</vt:lpstr>
      <vt:lpstr>Arial Narrow</vt:lpstr>
      <vt:lpstr>Calibri</vt:lpstr>
      <vt:lpstr>Calibri Light</vt:lpstr>
      <vt:lpstr>Cambria Math</vt:lpstr>
      <vt:lpstr>Courier New</vt:lpstr>
      <vt:lpstr>Poppins</vt:lpstr>
      <vt:lpstr>Symbol</vt:lpstr>
      <vt:lpstr>Verdana</vt:lpstr>
      <vt:lpstr>Wingdings</vt:lpstr>
      <vt:lpstr>Office Theme</vt:lpstr>
      <vt:lpstr>A (quick) Journey through the Field of Quantum Computing</vt:lpstr>
      <vt:lpstr>Who am I?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Conventional vs. Quantum Physics</vt:lpstr>
      <vt:lpstr>Conventional vs. Quantum Physics</vt:lpstr>
      <vt:lpstr>Conventional vs. Quantum Computing</vt:lpstr>
      <vt:lpstr>Example of Applying an Operation to a Qubit</vt:lpstr>
      <vt:lpstr>Quantum Circuits / Quantum Software </vt:lpstr>
      <vt:lpstr>PowerPoint Presentation</vt:lpstr>
      <vt:lpstr>The Basis of the Software for Quantum Computing…</vt:lpstr>
      <vt:lpstr>Complexity</vt:lpstr>
      <vt:lpstr>Classical Simulation of Quantum Circuits</vt:lpstr>
      <vt:lpstr>Classical Simulation of Quantum Circuits</vt:lpstr>
      <vt:lpstr>PowerPoint Presentation</vt:lpstr>
      <vt:lpstr>PowerPoint Presentation</vt:lpstr>
      <vt:lpstr>PowerPoint Presentation</vt:lpstr>
      <vt:lpstr>Software for Quantum Computing</vt:lpstr>
      <vt:lpstr>Software for Quantum Computing</vt:lpstr>
      <vt:lpstr>The Munich Quantum Toolkit (MQT)</vt:lpstr>
      <vt:lpstr>Overview: Software Tooling for Quantum</vt:lpstr>
      <vt:lpstr>The Current State </vt:lpstr>
      <vt:lpstr>The Vision</vt:lpstr>
      <vt:lpstr>The Vision</vt:lpstr>
      <vt:lpstr>The Vision</vt:lpstr>
      <vt:lpstr>Quantum Compilers in HPCQC </vt:lpstr>
      <vt:lpstr>How to get started?</vt:lpstr>
      <vt:lpstr>Thank you for your time!</vt:lpstr>
      <vt:lpstr>References and Bibliography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ILIESCU-DARAMUS DANIELA-VIRGINIA</dc:creator>
  <cp:lastModifiedBy>Ioan-Albert Florea</cp:lastModifiedBy>
  <cp:revision>33</cp:revision>
  <dcterms:created xsi:type="dcterms:W3CDTF">2023-02-08T09:13:35Z</dcterms:created>
  <dcterms:modified xsi:type="dcterms:W3CDTF">2026-05-22T10:20:40Z</dcterms:modified>
</cp:coreProperties>
</file>